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8" r:id="rId5"/>
    <p:sldId id="257" r:id="rId6"/>
    <p:sldId id="300" r:id="rId7"/>
    <p:sldId id="303" r:id="rId8"/>
    <p:sldId id="302" r:id="rId9"/>
    <p:sldId id="294" r:id="rId10"/>
    <p:sldId id="292" r:id="rId11"/>
    <p:sldId id="309" r:id="rId12"/>
    <p:sldId id="325" r:id="rId13"/>
    <p:sldId id="307" r:id="rId14"/>
    <p:sldId id="326" r:id="rId15"/>
    <p:sldId id="327" r:id="rId16"/>
    <p:sldId id="324" r:id="rId17"/>
    <p:sldId id="310" r:id="rId18"/>
    <p:sldId id="305" r:id="rId19"/>
    <p:sldId id="328" r:id="rId20"/>
    <p:sldId id="312" r:id="rId21"/>
    <p:sldId id="322" r:id="rId22"/>
    <p:sldId id="323" r:id="rId23"/>
    <p:sldId id="329" r:id="rId24"/>
    <p:sldId id="335" r:id="rId25"/>
    <p:sldId id="304" r:id="rId26"/>
    <p:sldId id="337" r:id="rId27"/>
    <p:sldId id="338" r:id="rId28"/>
    <p:sldId id="319" r:id="rId29"/>
    <p:sldId id="320" r:id="rId30"/>
    <p:sldId id="342" r:id="rId31"/>
    <p:sldId id="343" r:id="rId32"/>
    <p:sldId id="344" r:id="rId33"/>
    <p:sldId id="345" r:id="rId34"/>
    <p:sldId id="346" r:id="rId35"/>
    <p:sldId id="347" r:id="rId36"/>
    <p:sldId id="34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452042-0FED-1707-D48F-36696D4657D4}" name="Jain, Bhaskar P" initials="JP" userId="S::bjain43@gatech.edu::6233cbb1-d9f7-43c1-9d17-e0237ad2eb52" providerId="AD"/>
  <p188:author id="{24713746-C157-A113-5AA6-F388DA7540A8}" name="Al-Mahrouqi, Mohammed S" initials="MA" userId="S::malmahrouqi3@gatech.edu::9eede2af-e0fa-4ec6-97be-1bbd869a7f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322"/>
    <a:srgbClr val="232221"/>
    <a:srgbClr val="3C3A38"/>
    <a:srgbClr val="312F2E"/>
    <a:srgbClr val="262423"/>
    <a:srgbClr val="2524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EB27-0B39-E88D-A332-D41B4FDD1FEB}" v="1" dt="2024-09-16T17:13:34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4FB32-AEF8-4C22-BFFA-67C9BADD9A9E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7D8F-74F7-4F70-AB1F-432668013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7D8F-74F7-4F70-AB1F-432668013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7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27D8F-74F7-4F70-AB1F-432668013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8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05DD-06E4-4E1F-99AA-51A699534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91E8A-E222-418B-AF17-4F1057BE9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251B5DC-5CB3-4637-914B-CD5D74E7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79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4D49-4967-4ABD-BCD9-A46058A9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BB86-B8AD-414E-84B0-BA23B1B72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A6034-33CB-424D-B02E-723011335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068E0-1F53-4380-996C-0DC8FDBC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4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F333-6FDF-45DF-ACFA-C0428194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2641A-FD4C-41BD-9DA4-76A49621F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51A05-BE57-4FF9-AC36-0E0B92D0D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2FEC9-7998-4317-A60B-EB7B18F2D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F61D7-E60F-4AC3-8EA8-C8846F79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A037F-2061-4C90-BE7D-98BEE9AD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F7F5-578A-450B-90F7-B5ECDAD5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D78DC-42B6-456D-AC01-54D1049D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91117-0DB4-4A1F-94CD-0256B074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86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B9FB-A4A3-4E1E-8839-2EE502052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572A9-CCDC-4E01-A15B-126841FB1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12C90-9C33-4956-BDC9-AE38BA0C7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C06BA-5B83-47A8-B27A-91950E02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B357-4E80-4017-B060-8D9ABA19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26947-1CB5-439F-81BE-163D017F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AF0D3-6060-4E76-839A-487C76259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D3E2B-EBD5-40E4-9A75-0E06115E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2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349B-2A91-4A76-9352-0BD48616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EBC2-5DAD-49A0-A6BD-2979E05E5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75B5-9A08-4A0F-B18B-263119BB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0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8E11C9-5C2F-4A60-9B30-B8EF52D8D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E2003-6E1E-46CC-90E0-A04659EE1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701E-1F97-4075-A208-45A6C343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2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8E9E260-BE83-4D11-9768-C69D9EEFF8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6277-D808-41C0-9AA0-70BCC8502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10515600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70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117E2B-5266-4F18-8738-95F65B24DE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56406"/>
            <a:ext cx="1143000" cy="1143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E0520-FEA5-4246-AF6E-5B9A13634F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9DC71D6-4B73-4381-9EBA-096182118B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25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E3E9F6-C540-4AA2-80ED-AF41F223F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56406"/>
            <a:ext cx="1143000" cy="1143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E86814E-00F7-47F7-A79C-E148D49B1E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2306029-7E51-4C84-94CE-F63C60519E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099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A9E48D3-7546-45F8-9BDE-8760FF8A0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28" y="497257"/>
            <a:ext cx="1232544" cy="1143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925341-DB75-4C7E-8D0C-17FE9A7AA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4ECAD5-F873-4CD3-BA00-E32BEE47A1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9491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EBE2D8A-CFD7-4E95-BFB7-ECD4E89D5A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56406"/>
            <a:ext cx="1143000" cy="1143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72936B2-7D12-4895-A83B-5F1627D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5CA99B3-1B83-48F4-B3FB-5606DED846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3258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CAA5F03-976D-4983-832D-1B9AEFC36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56406"/>
            <a:ext cx="1143000" cy="1143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9BBFAE-64EB-4E9A-B8D0-AFC22C436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63A8494-56CA-406B-BECC-EBF2AE4348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155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C3FE-61BA-4B50-BE00-580B85F4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705BD1F-F35A-4509-9A91-29B2202F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D6751398-52C8-4DD5-8CF0-32EB0AA2E1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56406"/>
            <a:ext cx="1143000" cy="1143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925341-DB75-4C7E-8D0C-17FE9A7AA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86954"/>
            <a:ext cx="9153418" cy="1325562"/>
          </a:xfrm>
        </p:spPr>
        <p:txBody>
          <a:bodyPr anchor="ctr"/>
          <a:lstStyle>
            <a:lvl1pPr>
              <a:buNone/>
              <a:defRPr sz="4400">
                <a:solidFill>
                  <a:schemeClr val="tx1"/>
                </a:solidFill>
                <a:latin typeface="Sofia Pro Black" panose="00000500000000000000" pitchFamily="50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4ECAD5-F873-4CD3-BA00-E32BEE47A1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294607"/>
            <a:ext cx="7928168" cy="323850"/>
          </a:xfrm>
        </p:spPr>
        <p:txBody>
          <a:bodyPr>
            <a:no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346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C3F5-87C6-43AF-997A-B4C64FD5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5BCA2-CBC0-4D68-B13E-FB33164A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5C382D3-015F-4933-BD67-54880DFD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73F4E7-471A-48A3-86A2-D04CC59E9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4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52761-C573-42D5-9257-07B9261B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88AF-D975-4A81-81E3-DB11E0454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88A5B-4DD0-438E-AB1D-5CB27F501482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43B2E-DAE7-4E96-B9AE-FFAF7B58605E}"/>
              </a:ext>
            </a:extLst>
          </p:cNvPr>
          <p:cNvSpPr/>
          <p:nvPr userDrawn="1"/>
        </p:nvSpPr>
        <p:spPr>
          <a:xfrm>
            <a:off x="0" y="6192980"/>
            <a:ext cx="12192000" cy="665019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A2AB14-15B2-48BB-BAFB-127C7C4D2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2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73F4E7-471A-48A3-86A2-D04CC59E9C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94886AF-A9AE-47FC-9F0D-5A9CB6568BE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87" y="6252437"/>
            <a:ext cx="744226" cy="5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9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5" r:id="rId5"/>
    <p:sldLayoutId id="2147483662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ofia Pro Black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5ygm7dwdg2" TargetMode="External"/><Relationship Id="rId2" Type="http://schemas.openxmlformats.org/officeDocument/2006/relationships/hyperlink" Target="https://www.mcmaster.com/89535K37-89535K374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mcmaster.com/9338T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mcmaster.com/60645K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engineeringtoolbox.com/american-wide-flange-steel-beams-d_1319.html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www.midweststeelsupply.com/store/hotrollsteelb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desmos.com/calculator/uficehkig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omega.com/en-us/force-and-strain-measurement/load-cells/lc103b/p/LC103B-10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mericanearthanchors.com/pe18-18-inch-penetrator-with-1-inch-hex-he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tvault.sharepoint.com/:w:/r/sites/AE-YellowJacketSpaceProgram/Shared%20Documents/0_YJSP%20Files%20(Sharepoint)/07_Engine_Dev_%26_Test/HETS%20Requirements.docx?d=w2e30282c502249f598dcf7ff71037185&amp;csf=1&amp;web=1&amp;e=DToLa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410D-7D5E-41C3-B113-AF64E37D6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43" y="1282976"/>
            <a:ext cx="11373984" cy="238760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HETS Horizontal Thrust </a:t>
            </a:r>
            <a:br>
              <a:rPr lang="en-US" sz="5400"/>
            </a:br>
            <a:r>
              <a:rPr lang="en-US" sz="5400">
                <a:solidFill>
                  <a:schemeClr val="bg1"/>
                </a:solidFill>
              </a:rPr>
              <a:t>Structure CDR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DEA44-370B-42DB-9D19-13B8B4CEE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513" y="3958811"/>
            <a:ext cx="9144000" cy="1861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POCs:</a:t>
            </a:r>
          </a:p>
          <a:p>
            <a:r>
              <a:rPr lang="en-US"/>
              <a:t>Bhaskar Jain – Lead</a:t>
            </a:r>
          </a:p>
          <a:p>
            <a:r>
              <a:rPr lang="en-US"/>
              <a:t>Mohammed Al-</a:t>
            </a:r>
            <a:r>
              <a:rPr lang="en-US" err="1"/>
              <a:t>Mahrouqi</a:t>
            </a:r>
            <a:r>
              <a:rPr lang="en-US"/>
              <a:t> - RE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959D9-F31F-4BD6-B7DD-6A41FB5D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2C172-9104-9265-C43F-BB63F7EE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8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  <a:hlinkClick r:id="rId2"/>
              </a:rPr>
              <a:t>304 Stainless Steel Rods from McMaster</a:t>
            </a:r>
            <a:r>
              <a:rPr lang="en-US">
                <a:latin typeface="Arial"/>
                <a:cs typeface="Arial"/>
              </a:rPr>
              <a:t> (2x~$50)</a:t>
            </a:r>
          </a:p>
          <a:p>
            <a:pPr lvl="1"/>
            <a:r>
              <a:rPr lang="en-US">
                <a:latin typeface="Arial"/>
                <a:cs typeface="Arial"/>
              </a:rPr>
              <a:t>Corrosion resistant up to 1500F</a:t>
            </a:r>
          </a:p>
          <a:p>
            <a:pPr lvl="1"/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2 Forces Loading Case: max deflection at L/2= .05in with 2000lbf (will likely be closer to 200-300lbf nominal)</a:t>
            </a:r>
            <a:endParaRPr lang="en-US">
              <a:solidFill>
                <a:srgbClr val="333333"/>
              </a:solidFill>
              <a:latin typeface="Alice"/>
              <a:cs typeface="Arial"/>
            </a:endParaRPr>
          </a:p>
          <a:p>
            <a:pPr lvl="2"/>
            <a:r>
              <a:rPr lang="en-US">
                <a:solidFill>
                  <a:srgbClr val="333333"/>
                </a:solidFill>
                <a:latin typeface="Alice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Deflection Calculations</a:t>
            </a:r>
            <a:r>
              <a:rPr lang="en-US">
                <a:solidFill>
                  <a:srgbClr val="333333"/>
                </a:solidFill>
                <a:latin typeface="Alice"/>
                <a:cs typeface="Arial"/>
                <a:hlinkClick r:id="rId3"/>
              </a:rPr>
              <a:t> Lines </a:t>
            </a:r>
            <a:r>
              <a:rPr lang="en-US">
                <a:solidFill>
                  <a:srgbClr val="333333"/>
                </a:solidFill>
                <a:latin typeface="Alice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1-8</a:t>
            </a:r>
            <a:endParaRPr lang="en-US">
              <a:solidFill>
                <a:srgbClr val="333333"/>
              </a:solidFill>
              <a:latin typeface="Alice"/>
              <a:cs typeface="Arial"/>
            </a:endParaRPr>
          </a:p>
          <a:p>
            <a:r>
              <a:rPr lang="en-US">
                <a:latin typeface="Arial"/>
                <a:cs typeface="Arial"/>
                <a:hlinkClick r:id="rId4"/>
              </a:rPr>
              <a:t>1" Bearings</a:t>
            </a:r>
            <a:r>
              <a:rPr lang="en-US">
                <a:latin typeface="Arial"/>
                <a:cs typeface="Arial"/>
              </a:rPr>
              <a:t> (4x~$100)</a:t>
            </a:r>
          </a:p>
          <a:p>
            <a:pPr lvl="1"/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Dynamic Load rating: 850lbf</a:t>
            </a:r>
          </a:p>
          <a:p>
            <a:pPr lvl="2"/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4x850=3500lbf &gt;&gt; 1000lbf off axis + ~200 lbf engine weight</a:t>
            </a:r>
          </a:p>
          <a:p>
            <a:pPr lvl="1"/>
            <a:r>
              <a:rPr lang="en-US">
                <a:solidFill>
                  <a:srgbClr val="333333"/>
                </a:solidFill>
                <a:ea typeface="+mn-lt"/>
                <a:cs typeface="+mn-lt"/>
              </a:rPr>
              <a:t>Self-aligning bearings compensate for shaft misalignment &lt;= 1deg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E8ACF-8052-9465-BE4A-FDD22699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FE2C9-0349-CD1F-5C86-56F0132B4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FA908-EA5E-F87E-C30E-2477F045D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COTS Bearings and Shaft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11" name="Picture 10" descr="Simply Supported, 2 Loads at Equal Distances from Supports">
            <a:extLst>
              <a:ext uri="{FF2B5EF4-FFF2-40B4-BE49-F238E27FC236}">
                <a16:creationId xmlns:a16="http://schemas.microsoft.com/office/drawing/2014/main" id="{4DC6D685-9CB5-6571-DAD8-BA3D026B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406" y="488969"/>
            <a:ext cx="2743200" cy="2898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2AA61-FCA3-18E5-F2FB-685B62EE4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368" y="3657954"/>
            <a:ext cx="3327550" cy="24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A7DD0-6269-26CB-AA02-20017870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Connect the rings to the bearings</a:t>
            </a:r>
          </a:p>
          <a:p>
            <a:r>
              <a:rPr lang="en-US">
                <a:latin typeface="Arial"/>
                <a:cs typeface="Arial"/>
              </a:rPr>
              <a:t>Cantilevered Beam Analysis: 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1000lbf acting at the edge of the bracket: deflects ~0.002 in.</a:t>
            </a:r>
          </a:p>
          <a:p>
            <a:r>
              <a:rPr lang="en-US">
                <a:latin typeface="Arial"/>
                <a:cs typeface="Arial"/>
              </a:rPr>
              <a:t>Close up of bolts attaching the bearings to the rings 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1000lbf per bolt, shear stress / bolt = (allowable stress = 40000 lbf/in^2)</a:t>
            </a:r>
          </a:p>
          <a:p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Will mill these with angle iron stock</a:t>
            </a:r>
          </a:p>
          <a:p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endParaRPr lang="en-US">
              <a:solidFill>
                <a:srgbClr val="E0A500"/>
              </a:solidFill>
              <a:latin typeface="Sofia Pro Semi Bold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3F7DF3-17DD-D5B9-0886-21DCE86E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65CE1-E824-673A-AD9C-AB03BCE3E7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BA5F8-E303-38CB-18A5-965C9DF280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Bearing Brackets</a:t>
            </a:r>
            <a:endParaRPr lang="en-US"/>
          </a:p>
        </p:txBody>
      </p:sp>
      <p:pic>
        <p:nvPicPr>
          <p:cNvPr id="7" name="Picture 6" descr="Single Shear Equation and Calculator">
            <a:extLst>
              <a:ext uri="{FF2B5EF4-FFF2-40B4-BE49-F238E27FC236}">
                <a16:creationId xmlns:a16="http://schemas.microsoft.com/office/drawing/2014/main" id="{F4D472DF-4C51-637F-5C87-F828581D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76" y="4680147"/>
            <a:ext cx="4054218" cy="1463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56E3-9FBA-6186-9476-B926E8795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8"/>
          <a:stretch/>
        </p:blipFill>
        <p:spPr>
          <a:xfrm>
            <a:off x="9627078" y="2081568"/>
            <a:ext cx="2564921" cy="25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4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331D56-FCE1-0A38-05AD-78E62D1A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84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Screw holes are slotted so we can easily align the rods to make them parallel (if we machine things outside of 1deg tolerance)</a:t>
            </a:r>
          </a:p>
          <a:p>
            <a:r>
              <a:rPr lang="en-US"/>
              <a:t>¼-20 screws to bolt the rod to these shaft end supports </a:t>
            </a:r>
            <a:endParaRPr lang="en-US">
              <a:highlight>
                <a:srgbClr val="FFFF00"/>
              </a:highlight>
            </a:endParaRPr>
          </a:p>
          <a:p>
            <a:pPr lvl="1"/>
            <a:r>
              <a:rPr lang="en-US"/>
              <a:t>For a 1000lbf load acting on just one of the bolts: 20ksi stress (65ksi allowable, FOS=2)</a:t>
            </a:r>
          </a:p>
          <a:p>
            <a:pPr lvl="1"/>
            <a:r>
              <a:rPr lang="en-US"/>
              <a:t>1000 being distributed across 4 bolts. No chance of failure</a:t>
            </a:r>
          </a:p>
          <a:p>
            <a:r>
              <a:rPr lang="en-US"/>
              <a:t>Shaft end supports</a:t>
            </a:r>
          </a:p>
          <a:p>
            <a:pPr lvl="1"/>
            <a:r>
              <a:rPr lang="en-US"/>
              <a:t>Made from 2x ½" carbon steel plates (cost optimal)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lice"/>
              </a:rPr>
              <a:t>First plate has a larger hole for the rod to sit on</a:t>
            </a:r>
          </a:p>
          <a:p>
            <a:r>
              <a:rPr lang="en-US"/>
              <a:t>Brackets</a:t>
            </a:r>
          </a:p>
          <a:p>
            <a:pPr lvl="1"/>
            <a:r>
              <a:rPr lang="en-US"/>
              <a:t>Angle Iron</a:t>
            </a:r>
          </a:p>
          <a:p>
            <a:pPr lvl="1"/>
            <a:r>
              <a:rPr lang="en-US"/>
              <a:t>Machining: mill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8F3B5-118B-DF9F-C89D-12C57403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89B86-3667-C6F4-FDE4-F16A322E1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CF542-3A1F-E333-83C0-D750EA041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Shaft End Supports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D19717-D167-7611-DDD9-EFC934175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52"/>
          <a:stretch/>
        </p:blipFill>
        <p:spPr>
          <a:xfrm>
            <a:off x="9897016" y="386954"/>
            <a:ext cx="2142584" cy="195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C6A169-7957-943C-A2A1-93C3EAC91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4" b="8454"/>
          <a:stretch/>
        </p:blipFill>
        <p:spPr>
          <a:xfrm>
            <a:off x="8535616" y="2055936"/>
            <a:ext cx="3656384" cy="1591312"/>
          </a:xfrm>
          <a:prstGeom prst="rect">
            <a:avLst/>
          </a:prstGeom>
        </p:spPr>
      </p:pic>
      <p:pic>
        <p:nvPicPr>
          <p:cNvPr id="9" name="Picture 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D0E924FC-FF9C-BA27-BB03-80621C6384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34141" r="29701" b="19565"/>
          <a:stretch/>
        </p:blipFill>
        <p:spPr>
          <a:xfrm>
            <a:off x="9545915" y="4012680"/>
            <a:ext cx="2422718" cy="20859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DF8854-D69B-1673-92E0-66C4F9A06956}"/>
              </a:ext>
            </a:extLst>
          </p:cNvPr>
          <p:cNvCxnSpPr>
            <a:cxnSpLocks/>
          </p:cNvCxnSpPr>
          <p:nvPr/>
        </p:nvCxnSpPr>
        <p:spPr>
          <a:xfrm>
            <a:off x="9545915" y="5517572"/>
            <a:ext cx="145858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501441-106E-E5E5-7D53-5FF644D0F9C0}"/>
              </a:ext>
            </a:extLst>
          </p:cNvPr>
          <p:cNvCxnSpPr/>
          <p:nvPr/>
        </p:nvCxnSpPr>
        <p:spPr>
          <a:xfrm>
            <a:off x="9308473" y="5184197"/>
            <a:ext cx="128138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1292B0B-6488-3D98-E534-26AEFF10FD78}"/>
              </a:ext>
            </a:extLst>
          </p:cNvPr>
          <p:cNvSpPr/>
          <p:nvPr/>
        </p:nvSpPr>
        <p:spPr>
          <a:xfrm>
            <a:off x="10882583" y="4432336"/>
            <a:ext cx="471217" cy="571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C7E788-48E0-4B75-62B0-DF40691B5DDD}"/>
              </a:ext>
            </a:extLst>
          </p:cNvPr>
          <p:cNvCxnSpPr>
            <a:cxnSpLocks/>
          </p:cNvCxnSpPr>
          <p:nvPr/>
        </p:nvCxnSpPr>
        <p:spPr>
          <a:xfrm>
            <a:off x="8362950" y="4737137"/>
            <a:ext cx="275524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ilver metal object with holes&#10;&#10;Description automatically generated">
            <a:extLst>
              <a:ext uri="{FF2B5EF4-FFF2-40B4-BE49-F238E27FC236}">
                <a16:creationId xmlns:a16="http://schemas.microsoft.com/office/drawing/2014/main" id="{F74E6023-9DBE-4B76-3310-7FFF55306B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19377" r="24588" b="21277"/>
          <a:stretch/>
        </p:blipFill>
        <p:spPr>
          <a:xfrm>
            <a:off x="8000497" y="4012680"/>
            <a:ext cx="2347806" cy="2085975"/>
          </a:xfrm>
          <a:prstGeom prst="rect">
            <a:avLst/>
          </a:prstGeom>
        </p:spPr>
      </p:pic>
      <p:pic>
        <p:nvPicPr>
          <p:cNvPr id="22" name="Picture 21" descr="A close-up of a bolt and nut&#10;&#10;Description automatically generated">
            <a:extLst>
              <a:ext uri="{FF2B5EF4-FFF2-40B4-BE49-F238E27FC236}">
                <a16:creationId xmlns:a16="http://schemas.microsoft.com/office/drawing/2014/main" id="{C5A1DF42-011F-FCCF-8201-89C689AD96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293" y="4062100"/>
            <a:ext cx="1695627" cy="13119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1C395B-EF35-1DF8-E206-77CB87960405}"/>
              </a:ext>
            </a:extLst>
          </p:cNvPr>
          <p:cNvCxnSpPr>
            <a:cxnSpLocks/>
          </p:cNvCxnSpPr>
          <p:nvPr/>
        </p:nvCxnSpPr>
        <p:spPr>
          <a:xfrm>
            <a:off x="8687878" y="4737137"/>
            <a:ext cx="109447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2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4BA698-91A7-D98E-AAF5-5E0F649D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3003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solidFill>
                  <a:srgbClr val="0563C1"/>
                </a:solidFill>
                <a:latin typeface="Arial"/>
                <a:cs typeface="Arial"/>
                <a:hlinkClick r:id="rId2"/>
              </a:rPr>
              <a:t>Ball Joint Rod End, 3/4"-16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Rated for 15.850lbf ($15.33 per)</a:t>
            </a:r>
          </a:p>
          <a:p>
            <a:pPr lvl="2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Only really need to rate this for off axis forces, the 10,000 lbf would go axially through the rod, but other requirements drove the large size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Requires lubrication 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Zinc plated: moderate corrosion resistance</a:t>
            </a:r>
          </a:p>
          <a:p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Chose this size because it directly interfaces with the Load Cell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Bolt Calcs: </a:t>
            </a:r>
            <a:r>
              <a:rPr lang="en-US" sz="2100">
                <a:solidFill>
                  <a:srgbClr val="333333"/>
                </a:solidFill>
                <a:latin typeface="Arial"/>
                <a:cs typeface="Arial"/>
              </a:rPr>
              <a:t>65ksi allowed, FOS of 2</a:t>
            </a:r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½" --&gt; 51ksi stress / bolt  ($10.20)</a:t>
            </a:r>
            <a:endParaRPr lang="en-US"/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¼" --&gt; 203ksi stress / bolt (would fail) ($5.43)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¾" --&gt; 22ksi stress / bolt ($15.33)</a:t>
            </a:r>
          </a:p>
          <a:p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Design has 2 in perpendicular directions so that the entire load of the engine is in one direction </a:t>
            </a:r>
          </a:p>
          <a:p>
            <a:pPr lvl="1"/>
            <a:r>
              <a:rPr lang="en-US">
                <a:latin typeface="Arial"/>
                <a:cs typeface="Arial"/>
              </a:rPr>
              <a:t>prevents off axis forces</a:t>
            </a:r>
          </a:p>
          <a:p>
            <a:pPr lvl="1"/>
            <a:r>
              <a:rPr lang="en-US">
                <a:latin typeface="Arial"/>
                <a:cs typeface="Arial"/>
              </a:rPr>
              <a:t>More accurate reading</a:t>
            </a: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1"/>
            <a:endParaRPr lang="en-US">
              <a:latin typeface="Arial"/>
              <a:cs typeface="Arial"/>
            </a:endParaRPr>
          </a:p>
          <a:p>
            <a:pPr lvl="1"/>
            <a:endParaRPr lang="en-US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310528-17E2-85CA-3894-958F37F3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dirty="0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40425-04A7-99D0-DE98-8BF61B2D3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7D303-4609-F15F-5EB1-D13FAF781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Ball Joints</a:t>
            </a:r>
            <a:endParaRPr lang="en-US"/>
          </a:p>
        </p:txBody>
      </p:sp>
      <p:pic>
        <p:nvPicPr>
          <p:cNvPr id="7" name="Picture 6" descr="A silver object with a nut&#10;&#10;Description automatically generated">
            <a:extLst>
              <a:ext uri="{FF2B5EF4-FFF2-40B4-BE49-F238E27FC236}">
                <a16:creationId xmlns:a16="http://schemas.microsoft.com/office/drawing/2014/main" id="{F829274F-A312-9692-E8C2-9256C05B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665" y="429555"/>
            <a:ext cx="2022909" cy="1580695"/>
          </a:xfrm>
          <a:prstGeom prst="rect">
            <a:avLst/>
          </a:prstGeom>
        </p:spPr>
      </p:pic>
      <p:pic>
        <p:nvPicPr>
          <p:cNvPr id="8" name="Picture 7" descr="Single Shear Equation and Calculator">
            <a:extLst>
              <a:ext uri="{FF2B5EF4-FFF2-40B4-BE49-F238E27FC236}">
                <a16:creationId xmlns:a16="http://schemas.microsoft.com/office/drawing/2014/main" id="{DE95B254-8173-80BD-C63F-92B9E90C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842" y="2032971"/>
            <a:ext cx="3987958" cy="1435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23A5-47A9-25E2-6D6E-A7A27F9A2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1" t="6038" r="10043" b="3522"/>
          <a:stretch/>
        </p:blipFill>
        <p:spPr>
          <a:xfrm>
            <a:off x="7966359" y="3348696"/>
            <a:ext cx="1041056" cy="25034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9BFBA-6E76-971D-8475-119AB9B57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736" y="3317304"/>
            <a:ext cx="3131390" cy="2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0A17CA-66F2-855E-FB10-D35F5173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47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Motivation: need to connect ball joint to I-beam</a:t>
            </a:r>
          </a:p>
          <a:p>
            <a:r>
              <a:rPr lang="en-US"/>
              <a:t>Analysis:</a:t>
            </a:r>
          </a:p>
          <a:p>
            <a:pPr lvl="1"/>
            <a:r>
              <a:rPr lang="en-US"/>
              <a:t>3.6707e-004 in Max. Deformation for 10K lbf. </a:t>
            </a:r>
          </a:p>
          <a:p>
            <a:pPr lvl="1"/>
            <a:r>
              <a:rPr lang="en-US"/>
              <a:t>1.8354e-004 in Mas. Deformation for 5K lbf considering 2 supports transmitting 10K lb. to I-Beam</a:t>
            </a:r>
          </a:p>
          <a:p>
            <a:pPr lvl="1"/>
            <a:r>
              <a:rPr lang="en-US"/>
              <a:t>Threaded rod with nuts locking up the support with the ball joint.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Manufacturing: </a:t>
            </a:r>
          </a:p>
          <a:p>
            <a:pPr lvl="1"/>
            <a:r>
              <a:rPr lang="en-US"/>
              <a:t>Connect three 1/8" plates together and then weld that assembly to the I-beam.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72968-A916-9744-1D64-CD74F9FF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196EE-0CB6-B95F-059B-802C27F81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85AB1-BD3E-7ED9-BD28-B4F7A6069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Design: Ball Joint Connector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CC72F-45C0-AF68-6357-22B95039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71" y="692278"/>
            <a:ext cx="2021398" cy="2885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AEF83-AA4C-2678-1928-83693F91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165" y="828855"/>
            <a:ext cx="1059062" cy="2613590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B40F0F2-3190-767D-406D-0AAA836F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36" y="3577661"/>
            <a:ext cx="2046220" cy="261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D60A61-4344-F5CA-5C06-A52CD0E4A97E}"/>
              </a:ext>
            </a:extLst>
          </p:cNvPr>
          <p:cNvSpPr/>
          <p:nvPr/>
        </p:nvSpPr>
        <p:spPr>
          <a:xfrm>
            <a:off x="10706100" y="2743002"/>
            <a:ext cx="164869" cy="7388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6BC89-27EA-734B-0BFE-E85CDD319BC0}"/>
              </a:ext>
            </a:extLst>
          </p:cNvPr>
          <p:cNvSpPr/>
          <p:nvPr/>
        </p:nvSpPr>
        <p:spPr>
          <a:xfrm>
            <a:off x="11156458" y="2743001"/>
            <a:ext cx="164869" cy="7388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88217-8A28-294D-EC22-4381258EB464}"/>
              </a:ext>
            </a:extLst>
          </p:cNvPr>
          <p:cNvSpPr txBox="1"/>
          <p:nvPr/>
        </p:nvSpPr>
        <p:spPr>
          <a:xfrm>
            <a:off x="7892260" y="5973071"/>
            <a:ext cx="1748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10K </a:t>
            </a:r>
            <a:r>
              <a:rPr lang="en-US" sz="1200" b="1" err="1"/>
              <a:t>lbf</a:t>
            </a:r>
            <a:r>
              <a:rPr lang="en-US" sz="1200" b="1"/>
              <a:t> Load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A824CC-AB8D-7CF8-7E3B-41C4100AA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971" y="3562460"/>
            <a:ext cx="2021398" cy="26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CC875-B059-24BB-AEFA-F023A448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86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2"/>
              </a:rPr>
              <a:t>W8x24 I-Beam</a:t>
            </a:r>
            <a:r>
              <a:rPr lang="en-US"/>
              <a:t>, 18" Long, ~$58.54, </a:t>
            </a:r>
            <a:r>
              <a:rPr lang="en-US">
                <a:hlinkClick r:id="rId3"/>
              </a:rPr>
              <a:t>Ixx=</a:t>
            </a:r>
            <a:r>
              <a:rPr lang="en-US">
                <a:ea typeface="+mj-lt"/>
                <a:cs typeface="+mj-lt"/>
                <a:hlinkClick r:id="rId3"/>
              </a:rPr>
              <a:t>82.8</a:t>
            </a:r>
            <a:endParaRPr lang="en-US"/>
          </a:p>
          <a:p>
            <a:pPr lvl="1"/>
            <a:r>
              <a:rPr lang="en-US"/>
              <a:t>Cantilever beam deflection done on beam</a:t>
            </a:r>
          </a:p>
          <a:p>
            <a:pPr lvl="1"/>
            <a:r>
              <a:rPr lang="en-US"/>
              <a:t>Deflection at 14in with 10,000lbf = .00544in ; 50,000lbf = .027in</a:t>
            </a:r>
          </a:p>
          <a:p>
            <a:pPr lvl="2"/>
            <a:r>
              <a:rPr lang="en-US"/>
              <a:t>Even with any potential dynamic loading cases, this will be sturdy</a:t>
            </a:r>
          </a:p>
          <a:p>
            <a:pPr lvl="2"/>
            <a:r>
              <a:rPr lang="en-US">
                <a:hlinkClick r:id="rId4"/>
              </a:rPr>
              <a:t>I Beam Deflection Calculations, Lines 9-16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lice"/>
                <a:cs typeface="Arial"/>
              </a:rPr>
              <a:t>To account for I beam flange deflection, we will weld plates onto it, wherever the load is being attached. </a:t>
            </a:r>
          </a:p>
          <a:p>
            <a:pPr lvl="2"/>
            <a:r>
              <a:rPr lang="en-US">
                <a:solidFill>
                  <a:srgbClr val="333333"/>
                </a:solidFill>
                <a:latin typeface="Alice"/>
                <a:cs typeface="Arial"/>
              </a:rPr>
              <a:t>Euler Buckling on those flanges: </a:t>
            </a:r>
            <a:r>
              <a:rPr lang="en-US" err="1">
                <a:solidFill>
                  <a:srgbClr val="333333"/>
                </a:solidFill>
                <a:latin typeface="Alice"/>
                <a:cs typeface="Arial"/>
              </a:rPr>
              <a:t>Pcr</a:t>
            </a:r>
            <a:r>
              <a:rPr lang="en-US">
                <a:solidFill>
                  <a:srgbClr val="333333"/>
                </a:solidFill>
                <a:latin typeface="Alice"/>
                <a:cs typeface="Arial"/>
              </a:rPr>
              <a:t> = 408 </a:t>
            </a:r>
            <a:r>
              <a:rPr lang="en-US" err="1">
                <a:solidFill>
                  <a:srgbClr val="333333"/>
                </a:solidFill>
                <a:latin typeface="Alice"/>
                <a:cs typeface="Arial"/>
              </a:rPr>
              <a:t>Mlbf</a:t>
            </a:r>
            <a:r>
              <a:rPr lang="en-US">
                <a:solidFill>
                  <a:srgbClr val="333333"/>
                </a:solidFill>
                <a:latin typeface="Alice"/>
                <a:cs typeface="Arial"/>
              </a:rPr>
              <a:t>. Will not fail compared to 10klbf load max</a:t>
            </a:r>
          </a:p>
          <a:p>
            <a:pPr lvl="2"/>
            <a:r>
              <a:rPr lang="en-US">
                <a:solidFill>
                  <a:srgbClr val="333333"/>
                </a:solidFill>
                <a:latin typeface="Alice"/>
                <a:cs typeface="Arial"/>
                <a:hlinkClick r:id="rId4"/>
              </a:rPr>
              <a:t>Calculations, Lines 17-20</a:t>
            </a: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333333"/>
              </a:solidFill>
              <a:latin typeface="Alice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8A84A-F3F4-3B40-189D-472A2F96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dirty="0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4C76C-D3A6-7F07-8AFA-D2015E53E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I Beam</a:t>
            </a:r>
            <a:endParaRPr lang="en-US"/>
          </a:p>
        </p:txBody>
      </p:sp>
      <p:pic>
        <p:nvPicPr>
          <p:cNvPr id="7" name="Picture 6" descr="A blue line with black lines&#10;&#10;Description automatically generated">
            <a:extLst>
              <a:ext uri="{FF2B5EF4-FFF2-40B4-BE49-F238E27FC236}">
                <a16:creationId xmlns:a16="http://schemas.microsoft.com/office/drawing/2014/main" id="{6D3A35D6-EF4F-4905-5DBD-7635F336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518" y="196502"/>
            <a:ext cx="3580927" cy="1559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070F2E-15A4-9C26-1AE3-6ABFF2F063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8" r="9443" b="2181"/>
          <a:stretch/>
        </p:blipFill>
        <p:spPr>
          <a:xfrm>
            <a:off x="9792666" y="2034954"/>
            <a:ext cx="2296421" cy="4140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7A739-5B77-2AA1-0BC2-9FC57CE2A1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64" b="13818"/>
          <a:stretch/>
        </p:blipFill>
        <p:spPr>
          <a:xfrm>
            <a:off x="7584092" y="195500"/>
            <a:ext cx="4504041" cy="1706803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665D92-05D9-DB86-A752-3234E2DCA2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C69D2C8D-A0B4-97AA-E72D-4888B7286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09" y="5132011"/>
            <a:ext cx="4248268" cy="15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2A2EFC-1019-5B33-D568-0E3D8654C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70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1 </a:t>
            </a:r>
            <a:r>
              <a:rPr lang="en-US">
                <a:solidFill>
                  <a:srgbClr val="0563C1"/>
                </a:solidFill>
                <a:latin typeface="Arial"/>
                <a:cs typeface="Arial"/>
                <a:hlinkClick r:id="rId2"/>
              </a:rPr>
              <a:t>10k lbf Load Cell</a:t>
            </a:r>
            <a:r>
              <a:rPr lang="en-US">
                <a:latin typeface="Arial"/>
                <a:cs typeface="Arial"/>
              </a:rPr>
              <a:t> mounted to prevent static indeterminacy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Interfaces with our electrical system (already have 1)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Rated for 10,000lbf ±0.02% ($380.25)</a:t>
            </a:r>
            <a:endParaRPr lang="en-US"/>
          </a:p>
          <a:p>
            <a:pPr lvl="2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Can safely go up to 15,000lbf without any failure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Rated IP67: anti-corrosion </a:t>
            </a:r>
          </a:p>
          <a:p>
            <a:pPr lvl="2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No ingress of dust; complete protection against contact.</a:t>
            </a:r>
          </a:p>
          <a:p>
            <a:pPr lvl="2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Immersion up to 1m in water (will be fine outside)</a:t>
            </a: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2"/>
            <a:endParaRPr lang="en-US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33BB8-776D-B3D4-39DB-3E6B2017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A4815-0816-C619-99DB-DAA4D53DF7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F12FB-9D37-8C8C-2B24-920D2F406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Load Cell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314AF-D0FC-E665-4F44-93ABC3701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" t="-590" r="7082" b="590"/>
          <a:stretch/>
        </p:blipFill>
        <p:spPr>
          <a:xfrm>
            <a:off x="8610600" y="3436006"/>
            <a:ext cx="3182246" cy="2673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BD2D7-E8DD-7CAB-B3D3-4EDF814DC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t="24710" r="4839" b="16497"/>
          <a:stretch/>
        </p:blipFill>
        <p:spPr>
          <a:xfrm rot="10800000">
            <a:off x="504475" y="4689785"/>
            <a:ext cx="3838756" cy="1487601"/>
          </a:xfrm>
          <a:prstGeom prst="rect">
            <a:avLst/>
          </a:prstGeom>
        </p:spPr>
      </p:pic>
      <p:pic>
        <p:nvPicPr>
          <p:cNvPr id="6" name="Picture 5" descr="A drawing of a couple of metal parts&#10;&#10;Description automatically generated">
            <a:extLst>
              <a:ext uri="{FF2B5EF4-FFF2-40B4-BE49-F238E27FC236}">
                <a16:creationId xmlns:a16="http://schemas.microsoft.com/office/drawing/2014/main" id="{7BD65524-5EA5-289E-4891-8AFFF7AC0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944" y="608772"/>
            <a:ext cx="3254770" cy="26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10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A5603-4525-8857-3F6A-F7332AEF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Sofia Pro Black"/>
              </a:rPr>
              <a:t>Ground Plate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403BE-D296-37DD-54E2-CF35F2F2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Weld Calcs </a:t>
            </a:r>
          </a:p>
          <a:p>
            <a:pPr lvl="1"/>
            <a:r>
              <a:rPr lang="en-US" sz="1700">
                <a:solidFill>
                  <a:schemeClr val="bg2"/>
                </a:solidFill>
              </a:rPr>
              <a:t>Assuming E60 electrode is used</a:t>
            </a:r>
          </a:p>
          <a:p>
            <a:pPr lvl="1"/>
            <a:r>
              <a:rPr lang="en-US" sz="1700">
                <a:solidFill>
                  <a:schemeClr val="bg2"/>
                </a:solidFill>
              </a:rPr>
              <a:t>Top plate to main beams:</a:t>
            </a:r>
          </a:p>
          <a:p>
            <a:pPr lvl="2"/>
            <a:r>
              <a:rPr lang="en-US" sz="1700">
                <a:solidFill>
                  <a:schemeClr val="bg2"/>
                </a:solidFill>
              </a:rPr>
              <a:t>Net force on each of four welds: 11.127N = 2.5014 kips</a:t>
            </a:r>
          </a:p>
          <a:p>
            <a:pPr marL="1200150" lvl="2" indent="-285750"/>
            <a:r>
              <a:rPr lang="en-US" sz="1700">
                <a:solidFill>
                  <a:schemeClr val="bg2"/>
                </a:solidFill>
              </a:rPr>
              <a:t>Weld sizing: 0.5625 in. Fillet weld leg --&gt; minimum 5/16"</a:t>
            </a:r>
          </a:p>
          <a:p>
            <a:pPr marL="1200150" lvl="2" indent="-285750"/>
            <a:r>
              <a:rPr lang="en-US" sz="1700">
                <a:solidFill>
                  <a:schemeClr val="bg2"/>
                </a:solidFill>
              </a:rPr>
              <a:t>60 in. Weld on each side of main beams</a:t>
            </a:r>
          </a:p>
          <a:p>
            <a:pPr marL="742950" lvl="3" indent="-285750"/>
            <a:r>
              <a:rPr lang="en-US" sz="1700">
                <a:solidFill>
                  <a:schemeClr val="bg2"/>
                </a:solidFill>
              </a:rPr>
              <a:t>I-Beam:</a:t>
            </a:r>
          </a:p>
          <a:p>
            <a:pPr marL="1200150" lvl="4" indent="-285750"/>
            <a:r>
              <a:rPr lang="en-US" sz="1700">
                <a:solidFill>
                  <a:schemeClr val="bg2"/>
                </a:solidFill>
              </a:rPr>
              <a:t>Net Force on welds = 10000 lbf</a:t>
            </a:r>
          </a:p>
          <a:p>
            <a:pPr marL="1200150" lvl="4" indent="-285750"/>
            <a:r>
              <a:rPr lang="en-US" sz="1700">
                <a:solidFill>
                  <a:schemeClr val="bg2"/>
                </a:solidFill>
              </a:rPr>
              <a:t>Weld sizing: 0.39 in. - 0.6075 in. Fillet weld leg --&gt; minimum 5/16"</a:t>
            </a:r>
          </a:p>
          <a:p>
            <a:pPr marL="1200150" lvl="4" indent="-285750"/>
            <a:r>
              <a:rPr lang="en-US" sz="1700">
                <a:solidFill>
                  <a:schemeClr val="bg2"/>
                </a:solidFill>
              </a:rPr>
              <a:t>72.56 in weld </a:t>
            </a:r>
          </a:p>
          <a:p>
            <a:endParaRPr lang="en-US" sz="17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9B22B-C859-6F61-2BC1-B2F5EBE6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173F4E7-471A-48A3-86A2-D04CC59E9CAE}" type="slidenum">
              <a:rPr lang="en-US" dirty="0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DFEEB-9407-E6CC-0175-5B85505B6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3" t="1980" r="16171" b="5437"/>
          <a:stretch/>
        </p:blipFill>
        <p:spPr>
          <a:xfrm rot="10800000" flipH="1">
            <a:off x="6970144" y="1093848"/>
            <a:ext cx="1345722" cy="4435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86422-0A15-52AA-0573-EAB3C065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458" y="1093848"/>
            <a:ext cx="3802542" cy="2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43ADBCD-7E36-95ED-98D1-26DA4D9F7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476261"/>
              </p:ext>
            </p:extLst>
          </p:nvPr>
        </p:nvGraphicFramePr>
        <p:xfrm>
          <a:off x="1058173" y="1562143"/>
          <a:ext cx="10075655" cy="396604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16459">
                  <a:extLst>
                    <a:ext uri="{9D8B030D-6E8A-4147-A177-3AD203B41FA5}">
                      <a16:colId xmlns:a16="http://schemas.microsoft.com/office/drawing/2014/main" val="4144196895"/>
                    </a:ext>
                  </a:extLst>
                </a:gridCol>
                <a:gridCol w="4141136">
                  <a:extLst>
                    <a:ext uri="{9D8B030D-6E8A-4147-A177-3AD203B41FA5}">
                      <a16:colId xmlns:a16="http://schemas.microsoft.com/office/drawing/2014/main" val="3253987409"/>
                    </a:ext>
                  </a:extLst>
                </a:gridCol>
                <a:gridCol w="2718060">
                  <a:extLst>
                    <a:ext uri="{9D8B030D-6E8A-4147-A177-3AD203B41FA5}">
                      <a16:colId xmlns:a16="http://schemas.microsoft.com/office/drawing/2014/main" val="2988373650"/>
                    </a:ext>
                  </a:extLst>
                </a:gridCol>
              </a:tblGrid>
              <a:tr h="30294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18” Penetrators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604757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Parameter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Value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Note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57187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Length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20”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333333"/>
                          </a:solidFill>
                          <a:effectLst/>
                        </a:rPr>
                        <a:t>Corrosion-resistant cast Aluminum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293075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Diameter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 3/4”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384940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Inclination Angle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333333"/>
                          </a:solidFill>
                          <a:latin typeface="Alice"/>
                        </a:rPr>
                        <a:t>Minimal soil disturbance (unlike helical anchors)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903639"/>
                  </a:ext>
                </a:extLst>
              </a:tr>
              <a:tr h="1248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Spacing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 wrench to install</a:t>
                      </a:r>
                    </a:p>
                    <a:p>
                      <a:pPr marL="0" marR="0" lv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Two rows, with 5 anchors in ea.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23859"/>
                  </a:ext>
                </a:extLst>
              </a:tr>
              <a:tr h="26927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242322"/>
                          </a:solidFill>
                          <a:effectLst/>
                        </a:rPr>
                        <a:t>Load</a:t>
                      </a:r>
                      <a:endParaRPr lang="en-US" sz="1400">
                        <a:solidFill>
                          <a:srgbClr val="24232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01769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Parameter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Note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2103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Axial Load Capacity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350</a:t>
                      </a:r>
                      <a:r>
                        <a:rPr lang="en-US" sz="1400">
                          <a:effectLst/>
                        </a:rPr>
                        <a:t> lbf (loose soil) vs 2500 lbf (grout/asphalt)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Per anchor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/>
                          <a:cs typeface="Arial"/>
                        </a:rPr>
                        <a:t>Per anchor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7027"/>
                  </a:ext>
                </a:extLst>
              </a:tr>
              <a:tr h="2356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Arial"/>
                        </a:rPr>
                        <a:t>Lateral Load Capacity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/>
                          <a:cs typeface="Arial"/>
                        </a:rPr>
                        <a:t>510 lbf (loose soil) 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 anchor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41872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947203-8292-7F85-FA93-57A82456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173" y="1831619"/>
            <a:ext cx="100756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Segoe UI"/>
              <a:cs typeface="Segoe UI"/>
            </a:endParaRPr>
          </a:p>
          <a:p>
            <a:endParaRPr lang="en-US">
              <a:latin typeface="Sofia Pro Semi Bold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1CBB2-C96F-FF86-15AB-8C94964A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B9670-A9D2-885E-921F-E30991DECA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rgbClr val="0563C1"/>
                </a:solidFill>
                <a:latin typeface="Segoe UI"/>
                <a:cs typeface="Segoe UI"/>
                <a:hlinkClick r:id="rId2"/>
              </a:rPr>
              <a:t>Penetrators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1C918-34D4-6323-1CAF-4B992E3AD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Earth Anchors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D44EE-3813-B4C8-26E5-ED5B14D4D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8" t="10692" r="8034" b="8930"/>
          <a:stretch/>
        </p:blipFill>
        <p:spPr>
          <a:xfrm>
            <a:off x="4293615" y="3555439"/>
            <a:ext cx="1546760" cy="692647"/>
          </a:xfrm>
          <a:prstGeom prst="rect">
            <a:avLst/>
          </a:prstGeom>
        </p:spPr>
      </p:pic>
      <p:pic>
        <p:nvPicPr>
          <p:cNvPr id="8" name="Picture 7" descr="A close up of a screw&#10;&#10;Description automatically generated">
            <a:extLst>
              <a:ext uri="{FF2B5EF4-FFF2-40B4-BE49-F238E27FC236}">
                <a16:creationId xmlns:a16="http://schemas.microsoft.com/office/drawing/2014/main" id="{534AB5CF-0414-54FC-D671-F84F537E4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55"/>
          <a:stretch/>
        </p:blipFill>
        <p:spPr>
          <a:xfrm>
            <a:off x="11243378" y="1249289"/>
            <a:ext cx="809920" cy="44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1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F2C09-D31C-CB17-30BF-74148D06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dirty="0" smtClean="0"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15B1E-9D7A-C712-F0BB-DBCC3AE1F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294607"/>
            <a:ext cx="2482970" cy="32385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B9FD6-3718-9032-C891-84D1F213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Earth Anchors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3747066-9A97-4782-042C-EB345777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517"/>
            <a:ext cx="3218728" cy="446444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Assuming that EA Load is linearly </a:t>
            </a:r>
            <a:r>
              <a:rPr lang="en-US" err="1"/>
              <a:t>corrrelated</a:t>
            </a:r>
            <a:r>
              <a:rPr lang="en-US"/>
              <a:t> to volume:</a:t>
            </a:r>
          </a:p>
          <a:p>
            <a:pPr lvl="1"/>
            <a:r>
              <a:rPr lang="en-US"/>
              <a:t>Max Load in loose soil with 3: 1530lbf; Max Load with 5 = 2287lbf. </a:t>
            </a:r>
          </a:p>
          <a:p>
            <a:pPr lvl="1"/>
            <a:r>
              <a:rPr lang="en-US"/>
              <a:t>Same numbers for concrete. 3: 10925lbf and 5: 16332 lbf</a:t>
            </a:r>
          </a:p>
          <a:p>
            <a:r>
              <a:rPr lang="en-US" b="1"/>
              <a:t>For subscale testing, we can use soil, but for engines &gt;1500lbf, we won't be able to. </a:t>
            </a:r>
          </a:p>
          <a:p>
            <a:pPr lvl="1"/>
            <a:r>
              <a:rPr lang="en-US" b="1"/>
              <a:t>would need to pour our own concrete or find a testing site that has concrete we can go into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43F0E2-3BFE-93AC-C9AC-6C5351D8B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" r="3933" b="6302"/>
          <a:stretch/>
        </p:blipFill>
        <p:spPr>
          <a:xfrm>
            <a:off x="4056928" y="1294607"/>
            <a:ext cx="7926601" cy="46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12340-D593-4706-BD72-4F372D13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96" y="15970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AutoNum type="romanLcPeriod"/>
            </a:pPr>
            <a:r>
              <a:rPr lang="en-US" sz="2800">
                <a:latin typeface="Alice"/>
              </a:rPr>
              <a:t>Requirements </a:t>
            </a:r>
            <a:r>
              <a:rPr lang="en-US" sz="2800">
                <a:ea typeface="+mj-lt"/>
                <a:cs typeface="+mj-lt"/>
              </a:rPr>
              <a:t>&amp; Considerations</a:t>
            </a:r>
            <a:endParaRPr lang="en-US">
              <a:solidFill>
                <a:srgbClr val="E0A500"/>
              </a:solidFill>
              <a:latin typeface="Sofia Pro Semi Bold"/>
            </a:endParaRPr>
          </a:p>
          <a:p>
            <a:pPr marL="571500" indent="-571500">
              <a:buAutoNum type="romanLcPeriod"/>
            </a:pPr>
            <a:r>
              <a:rPr lang="en-US" sz="2800">
                <a:solidFill>
                  <a:srgbClr val="E0A500"/>
                </a:solidFill>
                <a:latin typeface="Alice"/>
              </a:rPr>
              <a:t>Overview </a:t>
            </a:r>
          </a:p>
          <a:p>
            <a:pPr marL="571500" indent="-571500">
              <a:buAutoNum type="romanLcPeriod"/>
            </a:pPr>
            <a:r>
              <a:rPr lang="en-US" sz="2800">
                <a:solidFill>
                  <a:srgbClr val="E0A500"/>
                </a:solidFill>
                <a:latin typeface="Alice"/>
              </a:rPr>
              <a:t>Design &amp; Analysis</a:t>
            </a:r>
            <a:endParaRPr lang="en-US" sz="2800">
              <a:latin typeface="Alice"/>
            </a:endParaRPr>
          </a:p>
          <a:p>
            <a:pPr marL="1028700" lvl="1" indent="-571500">
              <a:buAutoNum type="romanLcPeriod"/>
            </a:pPr>
            <a:r>
              <a:rPr lang="en-US" sz="2400">
                <a:solidFill>
                  <a:srgbClr val="333333"/>
                </a:solidFill>
                <a:latin typeface="Arial"/>
                <a:cs typeface="Arial"/>
              </a:rPr>
              <a:t>Thrust Structure</a:t>
            </a:r>
          </a:p>
          <a:p>
            <a:pPr marL="1028700" lvl="1" indent="-571500">
              <a:buAutoNum type="romanLcPeriod"/>
            </a:pPr>
            <a:r>
              <a:rPr lang="en-US" sz="2400">
                <a:solidFill>
                  <a:srgbClr val="333333"/>
                </a:solidFill>
                <a:latin typeface="Arial"/>
                <a:cs typeface="Arial"/>
              </a:rPr>
              <a:t>Blast Sheild</a:t>
            </a:r>
          </a:p>
          <a:p>
            <a:pPr marL="571500" indent="-571500">
              <a:buAutoNum type="romanLcPeriod"/>
            </a:pPr>
            <a:r>
              <a:rPr lang="en-US" sz="2800">
                <a:solidFill>
                  <a:srgbClr val="E0A500"/>
                </a:solidFill>
                <a:latin typeface="Alice"/>
              </a:rPr>
              <a:t>Logistics</a:t>
            </a:r>
          </a:p>
          <a:p>
            <a:pPr marL="1028700" lvl="1" indent="-571500">
              <a:buAutoNum type="romanLcPeriod"/>
            </a:pPr>
            <a:r>
              <a:rPr lang="en-US" sz="2400">
                <a:solidFill>
                  <a:srgbClr val="333333"/>
                </a:solidFill>
                <a:latin typeface="Arial"/>
                <a:cs typeface="Arial"/>
              </a:rPr>
              <a:t>Transportation</a:t>
            </a:r>
          </a:p>
          <a:p>
            <a:pPr marL="1028700" lvl="1" indent="-571500">
              <a:buAutoNum type="romanLcPeriod"/>
            </a:pPr>
            <a:r>
              <a:rPr lang="en-US" sz="2400">
                <a:solidFill>
                  <a:srgbClr val="333333"/>
                </a:solidFill>
                <a:latin typeface="Arial"/>
                <a:cs typeface="Arial"/>
              </a:rPr>
              <a:t>BOM</a:t>
            </a:r>
            <a:endParaRPr lang="en-US" sz="2400"/>
          </a:p>
          <a:p>
            <a:pPr marL="1028700" lvl="1" indent="-571500">
              <a:buAutoNum type="romanLcPeriod"/>
            </a:pPr>
            <a:r>
              <a:rPr lang="en-US" sz="2400">
                <a:solidFill>
                  <a:srgbClr val="333333"/>
                </a:solidFill>
                <a:latin typeface="Arial"/>
                <a:cs typeface="Arial"/>
              </a:rPr>
              <a:t>Timeline</a:t>
            </a:r>
            <a:endParaRPr lang="en-US" sz="2400"/>
          </a:p>
          <a:p>
            <a:pPr marL="1028700" lvl="1" indent="-571500">
              <a:buAutoNum type="romanLcPeriod"/>
            </a:pPr>
            <a:endParaRPr lang="en-US" sz="2800">
              <a:solidFill>
                <a:srgbClr val="E0A500"/>
              </a:solidFill>
              <a:latin typeface="Alice"/>
              <a:cs typeface="Arial"/>
            </a:endParaRPr>
          </a:p>
          <a:p>
            <a:pPr marL="571500" indent="-571500">
              <a:buAutoNum type="romanLcPeriod"/>
            </a:pPr>
            <a:endParaRPr lang="en-US" sz="2800">
              <a:solidFill>
                <a:srgbClr val="E0A500"/>
              </a:solidFill>
              <a:latin typeface="Alice"/>
            </a:endParaRPr>
          </a:p>
          <a:p>
            <a:pPr marL="1028700" lvl="1" indent="-571500">
              <a:buFont typeface="Arial" panose="020B0604020202020204" pitchFamily="34" charset="0"/>
              <a:buAutoNum type="romanLcPeriod"/>
            </a:pPr>
            <a:endParaRPr lang="en-US" sz="2800">
              <a:solidFill>
                <a:srgbClr val="333333"/>
              </a:solidFill>
              <a:latin typeface="Alice"/>
            </a:endParaRPr>
          </a:p>
          <a:p>
            <a:pPr marL="1028700" lvl="1" indent="-571500">
              <a:buFont typeface="Sofia Pro Semi Bold"/>
              <a:buAutoNum type="romanLcPeriod"/>
            </a:pPr>
            <a:endParaRPr lang="en-US" sz="2800">
              <a:solidFill>
                <a:srgbClr val="333333"/>
              </a:solidFill>
              <a:latin typeface="Alice"/>
            </a:endParaRPr>
          </a:p>
          <a:p>
            <a:endParaRPr lang="en-US" sz="2800">
              <a:solidFill>
                <a:srgbClr val="E0A500"/>
              </a:solidFill>
              <a:latin typeface="Sofia Pro Semi 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E0DB0-DB09-4D9E-A268-668941E9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29BEA-F41B-48CB-A034-53AFF2D60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86954"/>
            <a:ext cx="10515600" cy="1117314"/>
          </a:xfrm>
        </p:spPr>
        <p:txBody>
          <a:bodyPr/>
          <a:lstStyle/>
          <a:p>
            <a:r>
              <a:rPr lang="en-US">
                <a:latin typeface="Sofia Pro Black"/>
              </a:rPr>
              <a:t>Outline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4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87286D4-442A-299D-B0C2-88DEB76D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0952" y="488073"/>
            <a:ext cx="2951742" cy="31481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D3F95-69FF-F039-AE19-B0CCE10DA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FBB70-CB68-3584-5F52-FE55490C5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Sizing Blast Shield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5F554-C1C7-3BB3-FC4D-2CD6F5907501}"/>
              </a:ext>
            </a:extLst>
          </p:cNvPr>
          <p:cNvSpPr txBox="1"/>
          <p:nvPr/>
        </p:nvSpPr>
        <p:spPr>
          <a:xfrm>
            <a:off x="786318" y="2675107"/>
            <a:ext cx="452660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8C951-3F55-4033-6867-085E26000E36}"/>
              </a:ext>
            </a:extLst>
          </p:cNvPr>
          <p:cNvSpPr txBox="1"/>
          <p:nvPr/>
        </p:nvSpPr>
        <p:spPr>
          <a:xfrm>
            <a:off x="838673" y="1396875"/>
            <a:ext cx="5067063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solidFill>
                  <a:srgbClr val="E0A500"/>
                </a:solidFill>
                <a:ea typeface="+mn-lt"/>
                <a:cs typeface="+mn-lt"/>
              </a:rPr>
              <a:t>Calculating Initial Speed + Mass of Fragments </a:t>
            </a:r>
            <a:endParaRPr lang="en-US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ea typeface="+mn-lt"/>
                <a:cs typeface="+mn-lt"/>
              </a:rPr>
              <a:t>Taken from NASA Paper, treating the engine like a pressure vessel</a:t>
            </a:r>
            <a:endParaRPr lang="en-US">
              <a:solidFill>
                <a:srgbClr val="333333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Velocity = 270 m/s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Mass = 80g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KE = 2916J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>
                <a:solidFill>
                  <a:srgbClr val="E0A500"/>
                </a:solidFill>
                <a:latin typeface="Arial"/>
                <a:cs typeface="Arial"/>
              </a:rPr>
              <a:t>Looking at equivalent plates for bullets: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6.5 Creedmoor rounds with a KE of 3380J are stopped comfortably by a 3/8" steel plate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5.56 rounds go through a ¼" steel plate with a KE of 1767J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/>
              <a:t>Therefore 3/8" is the minimum measurement for thickness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2000"/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2000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179BB7B-F295-7629-0D40-5E6E1A96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510" y="386028"/>
            <a:ext cx="3058412" cy="2309076"/>
          </a:xfrm>
          <a:prstGeom prst="rect">
            <a:avLst/>
          </a:prstGeom>
        </p:spPr>
      </p:pic>
      <p:pic>
        <p:nvPicPr>
          <p:cNvPr id="10" name="Picture 9" descr="A graph of a normalized yield&#10;&#10;Description automatically generated">
            <a:extLst>
              <a:ext uri="{FF2B5EF4-FFF2-40B4-BE49-F238E27FC236}">
                <a16:creationId xmlns:a16="http://schemas.microsoft.com/office/drawing/2014/main" id="{F710F1C1-9D6B-31BB-A54A-98AF1373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457" y="2796694"/>
            <a:ext cx="3059359" cy="33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A760A-15C0-220E-9257-2286CE17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80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Left top open to make room for plumbing</a:t>
            </a:r>
          </a:p>
          <a:p>
            <a:r>
              <a:rPr lang="en-US"/>
              <a:t>Plates are at an angle so fragments can be deflected and full force is not on the shield (also helps with blast wave)</a:t>
            </a:r>
          </a:p>
          <a:p>
            <a:r>
              <a:rPr lang="en-US"/>
              <a:t>Steel Plates are a big driver of cost</a:t>
            </a:r>
          </a:p>
          <a:p>
            <a:r>
              <a:rPr lang="en-US"/>
              <a:t>Just a bunch of carbon steel plate</a:t>
            </a:r>
          </a:p>
          <a:p>
            <a:r>
              <a:rPr lang="en-US"/>
              <a:t>Brackets can be angle iron</a:t>
            </a:r>
          </a:p>
          <a:p>
            <a:pPr lvl="1"/>
            <a:r>
              <a:rPr lang="en-US" err="1"/>
              <a:t>Chopsaw</a:t>
            </a:r>
            <a:r>
              <a:rPr lang="en-US"/>
              <a:t> to cut them to length and quick mill operation to make the holes</a:t>
            </a:r>
          </a:p>
          <a:p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Will require 48 screws</a:t>
            </a:r>
          </a:p>
          <a:p>
            <a:pPr lvl="1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D892E-18E3-B47A-0361-673394E8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3F264-EC7A-A1FB-8217-832A537059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Blast Shield Design</a:t>
            </a:r>
            <a:endParaRPr lang="en-US"/>
          </a:p>
        </p:txBody>
      </p:sp>
      <p:pic>
        <p:nvPicPr>
          <p:cNvPr id="4" name="Picture 3" descr="A blueprint of a machine&#10;&#10;Description automatically generated">
            <a:extLst>
              <a:ext uri="{FF2B5EF4-FFF2-40B4-BE49-F238E27FC236}">
                <a16:creationId xmlns:a16="http://schemas.microsoft.com/office/drawing/2014/main" id="{D2F0916E-1BD6-7C51-F58D-345B14EF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616254"/>
            <a:ext cx="3647364" cy="2571805"/>
          </a:xfrm>
          <a:prstGeom prst="rect">
            <a:avLst/>
          </a:prstGeom>
        </p:spPr>
      </p:pic>
      <p:pic>
        <p:nvPicPr>
          <p:cNvPr id="6" name="Picture 5" descr="A white rectangular object with black handles&#10;&#10;Description automatically generated">
            <a:extLst>
              <a:ext uri="{FF2B5EF4-FFF2-40B4-BE49-F238E27FC236}">
                <a16:creationId xmlns:a16="http://schemas.microsoft.com/office/drawing/2014/main" id="{E4B38418-2407-122B-CC3A-AC499303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49" y="3189581"/>
            <a:ext cx="2094932" cy="2901314"/>
          </a:xfrm>
          <a:prstGeom prst="rect">
            <a:avLst/>
          </a:prstGeom>
        </p:spPr>
      </p:pic>
      <p:pic>
        <p:nvPicPr>
          <p:cNvPr id="8" name="Picture 7" descr="A drawing of a metal arch&#10;&#10;Description automatically generated">
            <a:extLst>
              <a:ext uri="{FF2B5EF4-FFF2-40B4-BE49-F238E27FC236}">
                <a16:creationId xmlns:a16="http://schemas.microsoft.com/office/drawing/2014/main" id="{F67D3C0E-5EB7-7AC6-FF87-15E519E6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489" y="1036466"/>
            <a:ext cx="2180230" cy="1884917"/>
          </a:xfrm>
          <a:prstGeom prst="rect">
            <a:avLst/>
          </a:prstGeom>
        </p:spPr>
      </p:pic>
      <p:pic>
        <p:nvPicPr>
          <p:cNvPr id="10" name="Picture 9" descr="A blueprint of a rectangular object&#10;&#10;Description automatically generated">
            <a:extLst>
              <a:ext uri="{FF2B5EF4-FFF2-40B4-BE49-F238E27FC236}">
                <a16:creationId xmlns:a16="http://schemas.microsoft.com/office/drawing/2014/main" id="{26B1E553-BEF6-0F6C-DD3B-7E6CC058D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221" y="3690375"/>
            <a:ext cx="2743200" cy="2161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C824C-5861-7535-8EED-F4BF9D6469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44" t="15966" r="5564" b="5802"/>
          <a:stretch/>
        </p:blipFill>
        <p:spPr>
          <a:xfrm>
            <a:off x="8784552" y="558544"/>
            <a:ext cx="3147060" cy="2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3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BBA046-AE04-B24A-F433-4293ACDAA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5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Would need to separate the structure into multiple components to transport this</a:t>
            </a:r>
          </a:p>
          <a:p>
            <a:r>
              <a:rPr lang="en-US">
                <a:solidFill>
                  <a:srgbClr val="E0A500"/>
                </a:solidFill>
                <a:latin typeface="Sofia Pro Semi Bold"/>
              </a:rPr>
              <a:t>Ground plate would be one assembly</a:t>
            </a:r>
          </a:p>
          <a:p>
            <a:pPr lvl="1" indent="-285750"/>
            <a:r>
              <a:rPr lang="en-US">
                <a:solidFill>
                  <a:srgbClr val="E0A500"/>
                </a:solidFill>
                <a:latin typeface="Sofia Pro Semi Bold"/>
              </a:rPr>
              <a:t>Rods + bearings + rest of the engine carriage assembly would be the second part</a:t>
            </a:r>
          </a:p>
          <a:p>
            <a:r>
              <a:rPr lang="en-US">
                <a:solidFill>
                  <a:srgbClr val="E0A500"/>
                </a:solidFill>
                <a:latin typeface="Sofia Pro Semi Bold"/>
              </a:rPr>
              <a:t>This way we could assemble the plates and then screw the rest of the assembly together.</a:t>
            </a:r>
          </a:p>
          <a:p>
            <a:endParaRPr lang="en-US">
              <a:solidFill>
                <a:srgbClr val="E0A500"/>
              </a:solidFill>
              <a:latin typeface="Sofia Pro Semi 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06DCF-DC63-3D21-C677-2BDDF53F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34B5B-06DB-1C79-A82D-F2F19B68F2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23C88-172E-48F2-6C21-CDEBEED64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Transportation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5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5EB5AE1-1769-EB9F-AA68-0F4E662DA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182" y="1745165"/>
            <a:ext cx="737661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084F1-73C9-03E4-8E4D-C5E13CBD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dirty="0" smtClean="0"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ABAB4-B06D-1A3C-3E0B-7E1B1EC8F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*already have Load Cell (around ~380)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C93FF-2246-332A-0FD5-D35E3EB7D0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4C121-4B85-522B-50C0-0CF34F2E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81" y="1712516"/>
            <a:ext cx="7376618" cy="43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D11C4D-11AA-2ECD-567C-D435C302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Total including Thrust Structure = $2190.64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80FAB-8710-DEF0-2A54-DD5F1182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FD701-C2F4-F5A1-2D9F-75090328B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F9BB6-9A52-5D0C-7540-76E29BAA8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BOM Blast Shield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AA5FE-6F60-EC04-4F6C-D37F364A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96" y="2663333"/>
            <a:ext cx="10768519" cy="23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BE99D-89FD-3D33-DAF3-6F2566F0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ANSYS Analysis – Check modes of vibration (first 6 should be 0)</a:t>
            </a:r>
          </a:p>
          <a:p>
            <a:pPr lvl="1"/>
            <a:r>
              <a:rPr lang="en-US">
                <a:latin typeface="Sofia Pro Semi Bold"/>
              </a:rPr>
              <a:t>Expecting this to be fine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Ordering materials (lead times all within a week)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Building (1-2 weeks)</a:t>
            </a:r>
          </a:p>
          <a:p>
            <a:pPr marL="971550" lvl="1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Cutting/Welding</a:t>
            </a:r>
          </a:p>
          <a:p>
            <a:pPr marL="971550" lvl="1" indent="-285750">
              <a:buFont typeface="Arial"/>
              <a:buChar char="•"/>
            </a:pPr>
            <a:r>
              <a:rPr lang="en-US" err="1">
                <a:solidFill>
                  <a:srgbClr val="333333"/>
                </a:solidFill>
                <a:latin typeface="Arial"/>
                <a:cs typeface="Arial"/>
              </a:rPr>
              <a:t>Waterjetting</a:t>
            </a:r>
          </a:p>
          <a:p>
            <a:pPr marL="971550" lvl="1" indent="-285750">
              <a:buFont typeface="Arial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Mill  for any holes not done by waterjet</a:t>
            </a:r>
            <a:endParaRPr lang="en-US"/>
          </a:p>
          <a:p>
            <a:pPr marL="457200" lvl="1" indent="0">
              <a:buNone/>
            </a:pPr>
            <a:endParaRPr lang="en-US">
              <a:solidFill>
                <a:srgbClr val="333333"/>
              </a:solidFill>
              <a:latin typeface="Alic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A2F44-FACB-3DCE-A285-DCFC4323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680E7-771A-A9C4-7344-341F802166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185EA-7D01-E925-AAEA-76F551620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72C8-31AF-43C9-AFF3-E71DE1AA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ED22-D9A1-4750-AA70-7510FD256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6343C-C6C0-4417-A537-AFB5EEFF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8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AFE97F-BA47-CF83-A94C-76948CCC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6BB03-FD16-FA95-DA6B-3F615EFA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7CF8A-78BC-CD3E-6005-4E0A90397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BCs: Face welded to I beam is a fixed support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B73EC-8C1E-1087-FBF7-6ACF5711E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Appendix: Ansys sims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E165E-67AB-17F8-6C14-9D8D2F5F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8397"/>
            <a:ext cx="2589182" cy="3121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12212-84FB-8B33-9B00-68EB0B37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82" y="1868397"/>
            <a:ext cx="2649531" cy="3121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300428-FC34-A967-41FD-745D98D22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13" y="1868397"/>
            <a:ext cx="2697193" cy="3121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7E976-F36F-D77C-ED39-04C69C99BECE}"/>
              </a:ext>
            </a:extLst>
          </p:cNvPr>
          <p:cNvSpPr txBox="1"/>
          <p:nvPr/>
        </p:nvSpPr>
        <p:spPr>
          <a:xfrm>
            <a:off x="915642" y="498960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ofia Pro Black"/>
              </a:rPr>
              <a:t>Ball Joint Connector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CB660-E5AF-7BC7-42BD-79C4905B7386}"/>
              </a:ext>
            </a:extLst>
          </p:cNvPr>
          <p:cNvSpPr txBox="1"/>
          <p:nvPr/>
        </p:nvSpPr>
        <p:spPr>
          <a:xfrm>
            <a:off x="4361831" y="4984324"/>
            <a:ext cx="2194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5K </a:t>
            </a:r>
            <a:r>
              <a:rPr lang="en-US" sz="1800" b="1" err="1"/>
              <a:t>lbf</a:t>
            </a:r>
            <a:r>
              <a:rPr lang="en-US" sz="1800" b="1"/>
              <a:t> Load applied </a:t>
            </a:r>
            <a:r>
              <a:rPr lang="en-US" b="1"/>
              <a:t>on the surface area of the hole</a:t>
            </a:r>
            <a:endParaRPr lang="en-US" sz="1800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BC6C51-0AEF-098A-D9F6-70B7B42C4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238" y="1868397"/>
            <a:ext cx="2517127" cy="3200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D8B0B-E153-384F-978D-12B6D6E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299" y="1814121"/>
            <a:ext cx="2651804" cy="31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8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CD4EC2-1500-0A8F-D6B5-45806BF0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10B8B-59A1-8245-965F-200FD36B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486D0-F319-2E6E-F730-48995481FC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BCs: fixed support hole – transmitting force through it to the ball join then load cell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13501-EACB-94D7-A377-727E9DD87E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86954"/>
            <a:ext cx="10515600" cy="1325561"/>
          </a:xfrm>
        </p:spPr>
        <p:txBody>
          <a:bodyPr/>
          <a:lstStyle/>
          <a:p>
            <a:r>
              <a:rPr lang="en-US"/>
              <a:t>Appendix: Ansys sims continued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E9F92-A6FB-2BE8-7204-6EA05A7D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3518140" cy="2666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5B192A-DF69-D445-C76C-167029E6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41" y="1825624"/>
            <a:ext cx="3417736" cy="2666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54196-7D6A-795A-1030-FD7CEBB6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077" y="1825624"/>
            <a:ext cx="3677936" cy="2666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609F81-D88E-5691-E524-F81EBDF19164}"/>
              </a:ext>
            </a:extLst>
          </p:cNvPr>
          <p:cNvSpPr txBox="1"/>
          <p:nvPr/>
        </p:nvSpPr>
        <p:spPr>
          <a:xfrm>
            <a:off x="838199" y="460560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ofia Pro Black"/>
              </a:rPr>
              <a:t>Engine to Ball Joint Support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F93568-5E88-2184-ECFF-4C35DE22A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36" b="2678"/>
          <a:stretch/>
        </p:blipFill>
        <p:spPr>
          <a:xfrm>
            <a:off x="8346879" y="4605603"/>
            <a:ext cx="2153144" cy="20272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82B4DB-B0D3-25CD-C1F9-4B792E040BCB}"/>
              </a:ext>
            </a:extLst>
          </p:cNvPr>
          <p:cNvSpPr txBox="1"/>
          <p:nvPr/>
        </p:nvSpPr>
        <p:spPr>
          <a:xfrm>
            <a:off x="4742829" y="4605603"/>
            <a:ext cx="2194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5K </a:t>
            </a:r>
            <a:r>
              <a:rPr lang="en-US" sz="1800" b="1" err="1"/>
              <a:t>lbf</a:t>
            </a:r>
            <a:r>
              <a:rPr lang="en-US" sz="1800" b="1"/>
              <a:t> Load applied normally as shown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722A6-3EA7-F364-B84F-452D22911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82" y="4874810"/>
            <a:ext cx="2281057" cy="19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B3E46F-BD75-532C-A062-F2042673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BA659-06A6-DF57-FDF5-C8F2E1D3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B3332-7ADC-0C6A-5798-B95BB13B6C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BCs: bottom face is a fixed support assuming being held in place by bearing brackets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D036C-0B65-1D3E-1F70-FC0AE2C2E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Appendix: Ansys sims continued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52F61-2F53-1247-BC94-B9DD35FA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83" y="1845919"/>
            <a:ext cx="3405996" cy="265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2D013-3ADA-1806-68EF-401B4C54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97" y="1845919"/>
            <a:ext cx="3985477" cy="1409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79C6AA-EDA7-1354-CCC1-70A38FA4B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561" y="3258561"/>
            <a:ext cx="3927313" cy="1374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4B7E8-0F95-2460-6CB3-AA17BB3EEFCF}"/>
              </a:ext>
            </a:extLst>
          </p:cNvPr>
          <p:cNvSpPr txBox="1"/>
          <p:nvPr/>
        </p:nvSpPr>
        <p:spPr>
          <a:xfrm>
            <a:off x="838199" y="4605603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ofia Pro Black"/>
              </a:rPr>
              <a:t>Ring Bottom Piece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B18CB-6E29-0D2F-3BF0-A672A7484846}"/>
              </a:ext>
            </a:extLst>
          </p:cNvPr>
          <p:cNvSpPr txBox="1"/>
          <p:nvPr/>
        </p:nvSpPr>
        <p:spPr>
          <a:xfrm>
            <a:off x="945787" y="4974935"/>
            <a:ext cx="2194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1</a:t>
            </a:r>
            <a:r>
              <a:rPr lang="en-US" sz="1800" b="1"/>
              <a:t>K </a:t>
            </a:r>
            <a:r>
              <a:rPr lang="en-US" sz="1800" b="1" err="1"/>
              <a:t>lbf</a:t>
            </a:r>
            <a:r>
              <a:rPr lang="en-US" sz="1800" b="1"/>
              <a:t> Load applied axiall</a:t>
            </a:r>
            <a:r>
              <a:rPr lang="en-US" b="1"/>
              <a:t>y in shear to the inner surface</a:t>
            </a:r>
            <a:endParaRPr lang="en-US" sz="1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D069-215E-3601-DBAD-68D0DF8E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38" y="1797844"/>
            <a:ext cx="4121162" cy="24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A56503-2220-9681-AF4B-9F9DC650A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Times New Roman"/>
              </a:rPr>
              <a:t>The system shall be capable of testing engines for the Daedalus vehicle </a:t>
            </a:r>
          </a:p>
          <a:p>
            <a:pPr lvl="1"/>
            <a:r>
              <a:rPr lang="en-US">
                <a:latin typeface="Arial"/>
                <a:cs typeface="Times New Roman"/>
              </a:rPr>
              <a:t>The system’s thrust structure shall be able to support 10,000lbf of thrust*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thrust structure must not be the root cause of any engine anomalies 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thrust structure shall allow for engines of different sizes and configurations to be mounted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thrust structure shall constrain off-axis force while allowing linear force data to be collected 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All components of the thrust structure shall have a minimum FOS of 3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thrust structure shall not apply the main thrust load directly to the system holding the fluids</a:t>
            </a:r>
          </a:p>
          <a:p>
            <a:pPr lvl="2"/>
            <a:endParaRPr lang="en-US">
              <a:solidFill>
                <a:srgbClr val="333333"/>
              </a:solidFill>
              <a:latin typeface="Arial"/>
              <a:cs typeface="Times New Roman"/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333333"/>
                </a:solidFill>
                <a:latin typeface="Arial"/>
                <a:cs typeface="Times New Roman"/>
              </a:rPr>
              <a:t>*Given testing site is unknown right now, concrete vs soil is the only thing not rated for this</a:t>
            </a:r>
          </a:p>
          <a:p>
            <a:endParaRPr lang="en-US">
              <a:solidFill>
                <a:srgbClr val="E0A5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C3119-7F21-AB20-0278-019D902B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7ED47-1510-B3FA-A873-6F3659A43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hlinkClick r:id="rId2"/>
              </a:rPr>
              <a:t>HETS Requirements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B3915-32A5-EF29-5061-1EE10B448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Engine Testing Requirements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15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E04A8D-02F8-E0EF-9F0A-18BCEB0A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0F862-FAFE-8AB7-1236-1B6CA5D6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30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BB128-FC56-8F2A-E8C0-7ADB4B62B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BCs: holes of bolts are fixed support – assuming they are strong enough to handle the 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0A5CF-9E15-C0BA-E72D-C6C87FC6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Appendix: Ansys sims continued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8BC27-F336-F503-5112-6B954062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7845"/>
            <a:ext cx="3883090" cy="2109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8C599-A78D-1951-06A3-58F9AAA8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0" y="1797844"/>
            <a:ext cx="3928235" cy="2109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B8BD5E-05B9-D410-500B-F52A682B9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07626"/>
            <a:ext cx="3883090" cy="2143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14C265-7691-9105-99B0-46419BC47789}"/>
              </a:ext>
            </a:extLst>
          </p:cNvPr>
          <p:cNvSpPr txBox="1"/>
          <p:nvPr/>
        </p:nvSpPr>
        <p:spPr>
          <a:xfrm>
            <a:off x="4802283" y="4191164"/>
            <a:ext cx="6179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1</a:t>
            </a:r>
            <a:r>
              <a:rPr lang="en-US" sz="1800" b="1"/>
              <a:t>K </a:t>
            </a:r>
            <a:r>
              <a:rPr lang="en-US" sz="1800" b="1" err="1"/>
              <a:t>lbf</a:t>
            </a:r>
            <a:r>
              <a:rPr lang="en-US" sz="1800" b="1"/>
              <a:t> Load applied axiall</a:t>
            </a:r>
            <a:r>
              <a:rPr lang="en-US" b="1"/>
              <a:t>y in vertical direction to the inner surface upwards and downwards for the top face of the ends</a:t>
            </a:r>
            <a:endParaRPr lang="en-US" sz="18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1C66F-C0EB-B9D9-3810-C10F4EAD59E5}"/>
              </a:ext>
            </a:extLst>
          </p:cNvPr>
          <p:cNvSpPr txBox="1"/>
          <p:nvPr/>
        </p:nvSpPr>
        <p:spPr>
          <a:xfrm>
            <a:off x="4883277" y="4765938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ofia Pro Black"/>
              </a:rPr>
              <a:t>Ring Bottom Piece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49CF49-815E-CD7F-F0BB-40D3FD55D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308" y="4830512"/>
            <a:ext cx="3545783" cy="215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63FD92-8E79-216F-CE6E-6630589C8F18}"/>
              </a:ext>
            </a:extLst>
          </p:cNvPr>
          <p:cNvSpPr txBox="1"/>
          <p:nvPr/>
        </p:nvSpPr>
        <p:spPr>
          <a:xfrm>
            <a:off x="6689832" y="4897316"/>
            <a:ext cx="1561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Stress intensity excluding the BCs</a:t>
            </a:r>
            <a:endParaRPr lang="en-US" sz="1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4A0F7-44DF-F140-1507-696062915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380" y="1761708"/>
            <a:ext cx="3816934" cy="21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D3CFD-007A-FE24-A0DF-C9E88F9B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F1B4E-E307-AB7C-A5F0-F8D15EAA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C21B3-B19B-3039-466A-35F31E63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17371" cy="2759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8A76B-AA7F-5C3D-168E-D25A308B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71" y="1825625"/>
            <a:ext cx="3274944" cy="2920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6DB56F-FF48-1B03-4DF7-21200AF3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062" y="1797844"/>
            <a:ext cx="3214688" cy="2900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B70D9-A6FE-0271-7867-8013ABB67520}"/>
              </a:ext>
            </a:extLst>
          </p:cNvPr>
          <p:cNvSpPr txBox="1"/>
          <p:nvPr/>
        </p:nvSpPr>
        <p:spPr>
          <a:xfrm>
            <a:off x="1499246" y="4773919"/>
            <a:ext cx="617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1</a:t>
            </a:r>
            <a:r>
              <a:rPr lang="en-US" sz="1800" b="1"/>
              <a:t>K </a:t>
            </a:r>
            <a:r>
              <a:rPr lang="en-US" sz="1800" b="1" err="1"/>
              <a:t>lbf</a:t>
            </a:r>
            <a:r>
              <a:rPr lang="en-US" sz="1800" b="1"/>
              <a:t> Load applied in shear to</a:t>
            </a:r>
            <a:r>
              <a:rPr lang="en-US" b="1"/>
              <a:t> the inner surface</a:t>
            </a:r>
            <a:endParaRPr lang="en-US" sz="1800" b="1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D728451-F63C-3A56-B491-322A27DBF1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295400"/>
            <a:ext cx="7927975" cy="323850"/>
          </a:xfrm>
        </p:spPr>
        <p:txBody>
          <a:bodyPr/>
          <a:lstStyle/>
          <a:p>
            <a:r>
              <a:rPr lang="en-US"/>
              <a:t>BCs: holes of bolts are fixed support – assuming they are strong enough to handle the load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2D58A64-CE35-F95E-AFDE-AAA72798070D}"/>
              </a:ext>
            </a:extLst>
          </p:cNvPr>
          <p:cNvSpPr txBox="1">
            <a:spLocks/>
          </p:cNvSpPr>
          <p:nvPr/>
        </p:nvSpPr>
        <p:spPr>
          <a:xfrm>
            <a:off x="838200" y="38695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ofia Pro Black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Appendix: Ansys sims 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0FC51-82F5-7808-950A-A84B42187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683" y="4689079"/>
            <a:ext cx="3706132" cy="20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1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F0BF8-2379-9F90-10E1-736A00957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123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Added additional line of EAs in the soil</a:t>
            </a:r>
          </a:p>
          <a:p>
            <a:r>
              <a:rPr lang="en-US">
                <a:ea typeface="+mj-lt"/>
                <a:cs typeface="+mj-lt"/>
              </a:rPr>
              <a:t>Only 10.85% interference</a:t>
            </a:r>
          </a:p>
          <a:p>
            <a:r>
              <a:rPr lang="en-US">
                <a:ea typeface="+mj-lt"/>
                <a:cs typeface="+mj-lt"/>
              </a:rPr>
              <a:t>510 </a:t>
            </a:r>
            <a:r>
              <a:rPr lang="en-US" err="1">
                <a:ea typeface="+mj-lt"/>
                <a:cs typeface="+mj-lt"/>
              </a:rPr>
              <a:t>lb</a:t>
            </a:r>
            <a:r>
              <a:rPr lang="en-US">
                <a:ea typeface="+mj-lt"/>
                <a:cs typeface="+mj-lt"/>
              </a:rPr>
              <a:t> x 15 x .8915 =6,819.975 shear max load of EAs in soil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32A36B-BFC8-D38C-1A5D-FC2AFEB6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32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A4B01-9137-798B-5CFE-599CEC263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43B3C-2811-E82A-DE46-702D9B99F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Appendix: Additional Earth Anchors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EBA25-86FB-3288-3E40-8215E8C4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65" y="1297134"/>
            <a:ext cx="5090651" cy="50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C3CB77-C380-744D-622D-F9CB794A4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93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simulation where we </a:t>
            </a:r>
            <a:r>
              <a:rPr lang="en-US" err="1">
                <a:ea typeface="+mj-lt"/>
                <a:cs typeface="+mj-lt"/>
              </a:rPr>
              <a:t>dont</a:t>
            </a:r>
            <a:r>
              <a:rPr lang="en-US">
                <a:ea typeface="+mj-lt"/>
                <a:cs typeface="+mj-lt"/>
              </a:rPr>
              <a:t> get the EAs in all the way, so instead of the whole depth being 18in, it becomes 14"</a:t>
            </a:r>
          </a:p>
          <a:p>
            <a:r>
              <a:rPr lang="en-US">
                <a:ea typeface="+mj-lt"/>
                <a:cs typeface="+mj-lt"/>
              </a:rPr>
              <a:t>47.05% of the volume (15 EAs total) that it would normally affect</a:t>
            </a:r>
          </a:p>
          <a:p>
            <a:r>
              <a:rPr lang="en-US"/>
              <a:t>Very little interference, but much less volume = much less strength</a:t>
            </a:r>
          </a:p>
          <a:p>
            <a:r>
              <a:rPr lang="en-US">
                <a:ea typeface="+mj-lt"/>
                <a:cs typeface="+mj-lt"/>
              </a:rPr>
              <a:t>6,819.975lbf * .4705 =3208lbf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49007-A7CC-2D74-290D-C331C3D9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33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7AEA6-BD58-8300-8C83-82817F16D9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624A5-C86D-690E-1FEB-4238F0D32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Appendix: EAs Not All The Way In</a:t>
            </a:r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A0D17D23-5C14-D045-7B3D-166FCD1B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4" y="1712780"/>
            <a:ext cx="6749844" cy="43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99DB03-D6B8-B260-047C-D72CB306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cs typeface="Times New Roman"/>
              </a:rPr>
              <a:t>The system shall support rapid engine testing</a:t>
            </a:r>
          </a:p>
          <a:p>
            <a:pPr lvl="1"/>
            <a:r>
              <a:rPr lang="en-US">
                <a:latin typeface="Arial"/>
                <a:cs typeface="Times New Roman"/>
              </a:rPr>
              <a:t>The system shall be transportable to and from test sites potentially far from Atlanta</a:t>
            </a:r>
          </a:p>
          <a:p>
            <a:pPr lvl="1"/>
            <a:r>
              <a:rPr lang="en-US">
                <a:latin typeface="Arial"/>
                <a:cs typeface="Times New Roman"/>
              </a:rPr>
              <a:t>The system must be capable of multiple hot fire tests in a single day</a:t>
            </a:r>
          </a:p>
          <a:p>
            <a:pPr lvl="1"/>
            <a:r>
              <a:rPr lang="en-US">
                <a:latin typeface="Arial"/>
                <a:cs typeface="Times New Roman"/>
              </a:rPr>
              <a:t>The system shall be modular 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thrust structure must have the ability to mount multiple engines of different sizes for testing purposes 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The system shall use standardized mounting systems to allow lines and components to be replaced</a:t>
            </a:r>
          </a:p>
          <a:p>
            <a:pPr lvl="1"/>
            <a:r>
              <a:rPr lang="en-US">
                <a:latin typeface="Arial"/>
                <a:cs typeface="Times New Roman"/>
              </a:rPr>
              <a:t>The system must not require assembly at the beginning of each test</a:t>
            </a:r>
          </a:p>
          <a:p>
            <a:pPr lvl="2"/>
            <a:r>
              <a:rPr lang="en-US" sz="2000">
                <a:latin typeface="Arial"/>
                <a:cs typeface="Times New Roman"/>
              </a:rPr>
              <a:t>All components of the system that are required to be insulated shall remain insulated if they are required on the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95ECC-A142-BA28-B587-E44FE435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5DDC2-6752-893D-612C-092515EF1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BAFC4-DBAF-2C7C-9B30-947F8B4E5C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Frequency Requirements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4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D6B6EA-76AC-E9F6-02A8-984CB7A6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Overall Requirements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Horizontal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Engine nozzle 1ft from ground for plume 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Can be mounted via earth anchors or concrete 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Engines up to 14” diameter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Space for propellant lines and fittings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Be able to test</a:t>
            </a:r>
          </a:p>
          <a:p>
            <a:pPr lvl="3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    Subscale Heatsink, Ablative, Regen</a:t>
            </a:r>
          </a:p>
          <a:p>
            <a:pPr lvl="3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    Vespula Heatsink, Ablative, Regen </a:t>
            </a:r>
          </a:p>
          <a:p>
            <a:pPr lvl="3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    Darcy Space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Environmental Requirements</a:t>
            </a:r>
            <a:endParaRPr lang="en-US"/>
          </a:p>
          <a:p>
            <a:pPr lvl="1"/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Everything painted for corrosion resistance</a:t>
            </a:r>
          </a:p>
          <a:p>
            <a:pPr lvl="1"/>
            <a:r>
              <a:rPr lang="en-US">
                <a:latin typeface="Arial"/>
                <a:cs typeface="Arial"/>
              </a:rPr>
              <a:t>COTS parts are rated for outdoor usage</a:t>
            </a:r>
          </a:p>
          <a:p>
            <a:pPr lvl="1"/>
            <a:r>
              <a:rPr lang="en-US">
                <a:latin typeface="Arial"/>
                <a:cs typeface="Arial"/>
              </a:rPr>
              <a:t>Tarp to cover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49643-7116-3D3A-B468-68257EDD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320AE-7598-8E3D-32E8-FEDCC55E21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10707-8B02-BA70-E32E-CA5FA428B6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Other Considerations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FD77D-3A35-1000-F56E-FD6CD5CC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latin typeface="Sofia Pro Black"/>
              </a:rPr>
              <a:t>System Overview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F39FF-F9F9-A661-6A45-7C268D259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8018" y="1779443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 Beam will handle all deflection</a:t>
            </a:r>
          </a:p>
          <a:p>
            <a:r>
              <a:rPr lang="en-US"/>
              <a:t>Mostly welds</a:t>
            </a:r>
          </a:p>
          <a:p>
            <a:r>
              <a:rPr lang="en-US"/>
              <a:t>Fluids should mount easily</a:t>
            </a:r>
          </a:p>
          <a:p>
            <a:r>
              <a:rPr lang="en-US"/>
              <a:t>Main Features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Railing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Bearings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Rings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Brackets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Ball Joints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Load Cells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I beam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6777C-EB44-0554-5F90-91C454BB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173F4E7-471A-48A3-86A2-D04CC59E9CA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F5ADA-81DC-2B8B-6CEE-AF6C169CF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7" r="13713"/>
          <a:stretch/>
        </p:blipFill>
        <p:spPr>
          <a:xfrm>
            <a:off x="838200" y="1785346"/>
            <a:ext cx="5879841" cy="4110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1580E-2B1B-BDE6-C0EB-6404B8A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1" t="3300" r="8380" b="1469"/>
          <a:stretch/>
        </p:blipFill>
        <p:spPr>
          <a:xfrm>
            <a:off x="929640" y="1779443"/>
            <a:ext cx="5788401" cy="4200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F8850-D56A-246D-DA77-BCA2AC614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0" t="4930" r="12867" b="701"/>
          <a:stretch/>
        </p:blipFill>
        <p:spPr>
          <a:xfrm>
            <a:off x="508268" y="1633209"/>
            <a:ext cx="6209773" cy="441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AB0B88-C4C7-06B1-3A2B-9A3DC960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>
                <a:latin typeface="Sofia Pro Black"/>
              </a:rPr>
              <a:t>System Overview: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0C40D-E354-2A69-ACDE-B2BC680AC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851419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Total height: 28.75”</a:t>
            </a:r>
          </a:p>
          <a:p>
            <a:pPr marL="285750" indent="-285750">
              <a:buChar char="•"/>
            </a:pPr>
            <a:r>
              <a:rPr lang="en-US"/>
              <a:t>Height from center of engine to ground: ~14.93”</a:t>
            </a:r>
          </a:p>
          <a:p>
            <a:pPr marL="285750" indent="-285750">
              <a:buChar char="•"/>
            </a:pPr>
            <a:r>
              <a:rPr lang="en-US"/>
              <a:t>Length: 63"</a:t>
            </a:r>
          </a:p>
          <a:p>
            <a:pPr marL="285750" indent="-285750">
              <a:buChar char="•"/>
            </a:pPr>
            <a:r>
              <a:rPr lang="en-US"/>
              <a:t>Width: 34.3”</a:t>
            </a:r>
          </a:p>
          <a:p>
            <a:pPr marL="285750" indent="-285750">
              <a:buChar char="•"/>
            </a:pPr>
            <a:r>
              <a:rPr lang="en-US"/>
              <a:t>Spacing of Earth Anchors: 14”</a:t>
            </a:r>
          </a:p>
          <a:p>
            <a:pPr marL="285750" indent="-285750">
              <a:buChar char="•"/>
            </a:pPr>
            <a:endParaRPr lang="en-US"/>
          </a:p>
          <a:p>
            <a:r>
              <a:rPr lang="en-US" b="1"/>
              <a:t>Estimated Total Mass  346.26 kg (+- 5%)</a:t>
            </a:r>
          </a:p>
          <a:p>
            <a:r>
              <a:rPr lang="en-US"/>
              <a:t>Blast Shield:     185.08576 kg</a:t>
            </a:r>
          </a:p>
          <a:p>
            <a:r>
              <a:rPr lang="en-US"/>
              <a:t>Ground Plates  56.44 kg</a:t>
            </a:r>
          </a:p>
          <a:p>
            <a:r>
              <a:rPr lang="en-US"/>
              <a:t>Others               104.72 kg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90215E-90CF-8626-B508-0DBB26DF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173F4E7-471A-48A3-86A2-D04CC59E9CA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90771-2FDC-D3A6-725A-FD2C7EFEA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" t="3367" r="2039"/>
          <a:stretch/>
        </p:blipFill>
        <p:spPr>
          <a:xfrm>
            <a:off x="4779801" y="1098680"/>
            <a:ext cx="6929382" cy="4527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15D06-EDF0-6AE5-2CD8-F9C7C645A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7" t="17765" r="17722" b="41090"/>
          <a:stretch/>
        </p:blipFill>
        <p:spPr>
          <a:xfrm>
            <a:off x="7927675" y="1354347"/>
            <a:ext cx="3312544" cy="2708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C827E-B54D-F2F2-FC07-071AA65B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700387"/>
            <a:ext cx="7036086" cy="50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3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4FCE6-BBDF-64B2-5FE8-B4192A1B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0835C-C890-05B1-4020-D0C230E584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89F3D-FDBD-4995-E902-FCAAC55746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Design: Rings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39135-73A0-0B0B-813C-E7EBE166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3" t="14486" r="18513" b="10942"/>
          <a:stretch/>
        </p:blipFill>
        <p:spPr>
          <a:xfrm>
            <a:off x="8441650" y="368022"/>
            <a:ext cx="3316154" cy="31239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0E3974-73EB-D634-0AB6-D821580B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17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plates on the bottom, one on top</a:t>
            </a:r>
          </a:p>
          <a:p>
            <a:r>
              <a:rPr lang="en-US"/>
              <a:t>Shear Load of 1000lbf ;</a:t>
            </a:r>
          </a:p>
          <a:p>
            <a:pPr marL="0" indent="0">
              <a:buNone/>
            </a:pPr>
            <a:r>
              <a:rPr lang="en-US"/>
              <a:t>	Ring top max. deformation: 1.1605 in</a:t>
            </a:r>
          </a:p>
          <a:p>
            <a:pPr marL="0" indent="0">
              <a:buNone/>
            </a:pPr>
            <a:r>
              <a:rPr lang="en-US"/>
              <a:t>	Ring bottom max. deformation: .0042452 in </a:t>
            </a:r>
          </a:p>
          <a:p>
            <a:pPr marL="0" indent="0">
              <a:buNone/>
            </a:pPr>
            <a:r>
              <a:rPr lang="en-US">
                <a:ea typeface="+mj-lt"/>
                <a:cs typeface="+mj-lt"/>
              </a:rPr>
              <a:t>(won't really experience shear load, only vertical load)</a:t>
            </a:r>
            <a:endParaRPr lang="en-US"/>
          </a:p>
          <a:p>
            <a:r>
              <a:rPr lang="en-US"/>
              <a:t>3D printed spacer (with holes to screw everything in into)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A90DC-A0BB-449B-B6AF-FD3558FC3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47"/>
          <a:stretch/>
        </p:blipFill>
        <p:spPr>
          <a:xfrm>
            <a:off x="10508119" y="4442773"/>
            <a:ext cx="1331634" cy="2173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CD068-97F9-77FE-8B65-581E0A899501}"/>
              </a:ext>
            </a:extLst>
          </p:cNvPr>
          <p:cNvSpPr txBox="1"/>
          <p:nvPr/>
        </p:nvSpPr>
        <p:spPr>
          <a:xfrm>
            <a:off x="3986582" y="4144998"/>
            <a:ext cx="201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Ring Bottom Piece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1DD8D-12C2-1B78-16FB-5C86054391A9}"/>
              </a:ext>
            </a:extLst>
          </p:cNvPr>
          <p:cNvSpPr txBox="1"/>
          <p:nvPr/>
        </p:nvSpPr>
        <p:spPr>
          <a:xfrm>
            <a:off x="8050130" y="4144998"/>
            <a:ext cx="155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Ring Top Piece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66EA18D-7E37-7DCE-80A7-0A341854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50" y="4442774"/>
            <a:ext cx="3962289" cy="217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F00C7-0A5C-410A-05B9-39B2F7BF2D0A}"/>
              </a:ext>
            </a:extLst>
          </p:cNvPr>
          <p:cNvSpPr txBox="1"/>
          <p:nvPr/>
        </p:nvSpPr>
        <p:spPr>
          <a:xfrm>
            <a:off x="7977450" y="6287711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1k lbf Vertical 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D558-2CC5-5B99-0DEA-B8EE9A305E51}"/>
              </a:ext>
            </a:extLst>
          </p:cNvPr>
          <p:cNvSpPr txBox="1"/>
          <p:nvPr/>
        </p:nvSpPr>
        <p:spPr>
          <a:xfrm>
            <a:off x="10456737" y="6162321"/>
            <a:ext cx="89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1K lbf Shear Load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7706A8-AFB9-77FC-3FA8-AB813BBD6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700" y="4442774"/>
            <a:ext cx="2135417" cy="2189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B73ACB-2877-92B8-FB9A-36C304CDB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272" y="4442773"/>
            <a:ext cx="1480678" cy="217397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BD4402-4FA3-6297-D692-6131EC3E3B1A}"/>
              </a:ext>
            </a:extLst>
          </p:cNvPr>
          <p:cNvCxnSpPr>
            <a:cxnSpLocks/>
          </p:cNvCxnSpPr>
          <p:nvPr/>
        </p:nvCxnSpPr>
        <p:spPr>
          <a:xfrm>
            <a:off x="11591925" y="3459855"/>
            <a:ext cx="47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C9EB42-41EF-9CEB-DA37-955D7AC4B943}"/>
              </a:ext>
            </a:extLst>
          </p:cNvPr>
          <p:cNvCxnSpPr>
            <a:cxnSpLocks/>
          </p:cNvCxnSpPr>
          <p:nvPr/>
        </p:nvCxnSpPr>
        <p:spPr>
          <a:xfrm>
            <a:off x="11639549" y="3477632"/>
            <a:ext cx="35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BD3B7C-0008-8666-6E46-3BAA42E7A758}"/>
              </a:ext>
            </a:extLst>
          </p:cNvPr>
          <p:cNvCxnSpPr>
            <a:cxnSpLocks/>
          </p:cNvCxnSpPr>
          <p:nvPr/>
        </p:nvCxnSpPr>
        <p:spPr>
          <a:xfrm flipH="1">
            <a:off x="11401425" y="3459855"/>
            <a:ext cx="214312" cy="145358"/>
          </a:xfrm>
          <a:prstGeom prst="straightConnector1">
            <a:avLst/>
          </a:prstGeom>
          <a:ln>
            <a:solidFill>
              <a:srgbClr val="2423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006FFD-CC0F-7C56-9353-92912FCF257E}"/>
              </a:ext>
            </a:extLst>
          </p:cNvPr>
          <p:cNvCxnSpPr>
            <a:cxnSpLocks/>
          </p:cNvCxnSpPr>
          <p:nvPr/>
        </p:nvCxnSpPr>
        <p:spPr>
          <a:xfrm flipH="1">
            <a:off x="11401425" y="3488892"/>
            <a:ext cx="255984" cy="242527"/>
          </a:xfrm>
          <a:prstGeom prst="straightConnector1">
            <a:avLst/>
          </a:prstGeom>
          <a:ln>
            <a:solidFill>
              <a:srgbClr val="2423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B44CAE-08E8-CA88-BF78-95755C66E963}"/>
              </a:ext>
            </a:extLst>
          </p:cNvPr>
          <p:cNvSpPr txBox="1"/>
          <p:nvPr/>
        </p:nvSpPr>
        <p:spPr>
          <a:xfrm>
            <a:off x="11031851" y="3518370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/>
              <a:t>0.25”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C19792-B37E-C1C5-7A18-7C2F533DE987}"/>
              </a:ext>
            </a:extLst>
          </p:cNvPr>
          <p:cNvSpPr txBox="1"/>
          <p:nvPr/>
        </p:nvSpPr>
        <p:spPr>
          <a:xfrm>
            <a:off x="11001773" y="36601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/>
              <a:t>0.125”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E1EA0-5837-6618-A34F-309CCEFD4C48}"/>
              </a:ext>
            </a:extLst>
          </p:cNvPr>
          <p:cNvSpPr txBox="1"/>
          <p:nvPr/>
        </p:nvSpPr>
        <p:spPr>
          <a:xfrm>
            <a:off x="5108727" y="6179619"/>
            <a:ext cx="89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1K lbf Shear 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06D5B-5262-E5A4-85F8-64262D96C728}"/>
              </a:ext>
            </a:extLst>
          </p:cNvPr>
          <p:cNvSpPr txBox="1"/>
          <p:nvPr/>
        </p:nvSpPr>
        <p:spPr>
          <a:xfrm>
            <a:off x="2871632" y="6183509"/>
            <a:ext cx="89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1K lbf Shear Load</a:t>
            </a:r>
          </a:p>
        </p:txBody>
      </p:sp>
    </p:spTree>
    <p:extLst>
      <p:ext uri="{BB962C8B-B14F-4D97-AF65-F5344CB8AC3E}">
        <p14:creationId xmlns:p14="http://schemas.microsoft.com/office/powerpoint/2010/main" val="407354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A1EBC-F254-0494-76DF-F5C3F55F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F4E7-471A-48A3-86A2-D04CC59E9CAE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8A3A-508B-1BE4-EE95-2A59BF99AB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B90E4-453E-24F4-3064-CC4E099AD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Sofia Pro Black"/>
              </a:rPr>
              <a:t>Brackets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B05608-2FC8-B93D-749F-9814754A5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23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Motivation: need room for fluids, connects rings to Load Cell</a:t>
            </a:r>
          </a:p>
          <a:p>
            <a:r>
              <a:rPr lang="en-US">
                <a:latin typeface="Arial"/>
                <a:cs typeface="Arial"/>
              </a:rPr>
              <a:t>Carbon Steel (</a:t>
            </a:r>
            <a:r>
              <a:rPr lang="en-US" err="1">
                <a:latin typeface="Arial"/>
                <a:cs typeface="Arial"/>
              </a:rPr>
              <a:t>waterjetting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Outer Arc: R 5.76”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Inner Arc: R 3.26”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Gap Width: 2.389”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Top Hole: D 0.75”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Side Holes: D 0.68”</a:t>
            </a:r>
          </a:p>
          <a:p>
            <a:r>
              <a:rPr lang="en-US">
                <a:latin typeface="Arial"/>
                <a:cs typeface="Arial"/>
              </a:rPr>
              <a:t>Able to handle load?</a:t>
            </a:r>
          </a:p>
          <a:p>
            <a:pPr lvl="1"/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Euler Buckling on one segment, one fixed and one free end</a:t>
            </a:r>
          </a:p>
          <a:p>
            <a:pPr lvl="1"/>
            <a:r>
              <a:rPr lang="en-US" err="1">
                <a:solidFill>
                  <a:srgbClr val="E0A500"/>
                </a:solidFill>
                <a:latin typeface="Arial"/>
                <a:cs typeface="Arial"/>
              </a:rPr>
              <a:t>Pcr</a:t>
            </a:r>
            <a:r>
              <a:rPr lang="en-US">
                <a:solidFill>
                  <a:srgbClr val="E0A500"/>
                </a:solidFill>
                <a:latin typeface="Arial"/>
                <a:cs typeface="Arial"/>
              </a:rPr>
              <a:t> = 8290 lbf x 4 = 33160 lbf &gt;&gt; 10k lbf</a:t>
            </a:r>
          </a:p>
          <a:p>
            <a:pPr lvl="1"/>
            <a:endParaRPr lang="en-US">
              <a:solidFill>
                <a:srgbClr val="E0A50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333333"/>
              </a:solidFill>
              <a:latin typeface="Arial"/>
              <a:cs typeface="Arial"/>
            </a:endParaRPr>
          </a:p>
          <a:p>
            <a:endParaRPr lang="en-US">
              <a:solidFill>
                <a:srgbClr val="E0A500"/>
              </a:solidFill>
              <a:latin typeface="Sofia Pro Semi Bold"/>
              <a:cs typeface="Arial"/>
            </a:endParaRPr>
          </a:p>
        </p:txBody>
      </p:sp>
      <p:pic>
        <p:nvPicPr>
          <p:cNvPr id="11" name="Picture 10" descr="A diagram of a load&#10;&#10;Description automatically generated">
            <a:extLst>
              <a:ext uri="{FF2B5EF4-FFF2-40B4-BE49-F238E27FC236}">
                <a16:creationId xmlns:a16="http://schemas.microsoft.com/office/drawing/2014/main" id="{41324BEB-CAF7-5297-83CB-E38CF8E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45" y="905110"/>
            <a:ext cx="5053781" cy="1876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98CBD7-01BC-D606-0B53-1311F1AFD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92" t="7296" r="12748" b="13198"/>
          <a:stretch/>
        </p:blipFill>
        <p:spPr>
          <a:xfrm flipH="1">
            <a:off x="9861101" y="3524493"/>
            <a:ext cx="2284635" cy="251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74565-F91A-6E46-0C61-84F42CC3C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27" y="3495333"/>
            <a:ext cx="3025474" cy="2408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17931-0463-BAEC-3732-34674142ECA2}"/>
              </a:ext>
            </a:extLst>
          </p:cNvPr>
          <p:cNvSpPr txBox="1"/>
          <p:nvPr/>
        </p:nvSpPr>
        <p:spPr>
          <a:xfrm>
            <a:off x="6781099" y="5642000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/>
              <a:t>5k lbf Normal Load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99D45-D4D9-6CED-860D-D1BE418B6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61" t="19445" r="8879" b="16313"/>
          <a:stretch/>
        </p:blipFill>
        <p:spPr>
          <a:xfrm rot="5400000">
            <a:off x="11136767" y="2879491"/>
            <a:ext cx="809625" cy="1941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A80B1-A5E3-38DD-19EB-C1179A667B98}"/>
              </a:ext>
            </a:extLst>
          </p:cNvPr>
          <p:cNvCxnSpPr>
            <a:cxnSpLocks/>
          </p:cNvCxnSpPr>
          <p:nvPr/>
        </p:nvCxnSpPr>
        <p:spPr>
          <a:xfrm>
            <a:off x="11541580" y="3381375"/>
            <a:ext cx="0" cy="447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017BBEC-9F8A-B512-6BC7-80DD223C9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27" y="1911208"/>
            <a:ext cx="3025474" cy="15841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D53EBB-6054-28F0-0CBF-289B82830DFE}"/>
              </a:ext>
            </a:extLst>
          </p:cNvPr>
          <p:cNvCxnSpPr>
            <a:stCxn id="10" idx="2"/>
          </p:cNvCxnSpPr>
          <p:nvPr/>
        </p:nvCxnSpPr>
        <p:spPr>
          <a:xfrm flipH="1" flipV="1">
            <a:off x="8107680" y="2461260"/>
            <a:ext cx="3336828" cy="51530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rgbClr val="FFFFFF"/>
      </a:lt1>
      <a:dk2>
        <a:srgbClr val="333333"/>
      </a:dk2>
      <a:lt2>
        <a:srgbClr val="E0A500"/>
      </a:lt2>
      <a:accent1>
        <a:srgbClr val="0563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JSP">
      <a:majorFont>
        <a:latin typeface="Sofia Pro Semi Bold"/>
        <a:ea typeface=""/>
        <a:cs typeface=""/>
      </a:majorFont>
      <a:minorFont>
        <a:latin typeface="Al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71023C7-892C-40F8-98CC-B063B6CE546A}" vid="{A35CB3F2-712E-4365-AB9A-9C5B7B2166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303ae73d-8910-4f01-8685-f76cdc2cc7a9" xsi:nil="true"/>
    <_ip_UnifiedCompliancePolicyUIAction xmlns="http://schemas.microsoft.com/sharepoint/v3" xsi:nil="true"/>
    <lcf76f155ced4ddcb4097134ff3c332f xmlns="303ae73d-8910-4f01-8685-f76cdc2cc7a9">
      <Terms xmlns="http://schemas.microsoft.com/office/infopath/2007/PartnerControls"/>
    </lcf76f155ced4ddcb4097134ff3c332f>
    <TaxCatchAll xmlns="f57ad0ef-a541-4c5a-a6f7-f3d1d2771540" xsi:nil="true"/>
    <_ip_UnifiedCompliancePolicyProperties xmlns="http://schemas.microsoft.com/sharepoint/v3" xsi:nil="true"/>
    <_Flow_SignoffStatus xmlns="303ae73d-8910-4f01-8685-f76cdc2cc7a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0221423A68348B0AAE66A295B888F" ma:contentTypeVersion="22" ma:contentTypeDescription="Create a new document." ma:contentTypeScope="" ma:versionID="b58e06f1567629ee564ded960bc5c1da">
  <xsd:schema xmlns:xsd="http://www.w3.org/2001/XMLSchema" xmlns:xs="http://www.w3.org/2001/XMLSchema" xmlns:p="http://schemas.microsoft.com/office/2006/metadata/properties" xmlns:ns1="http://schemas.microsoft.com/sharepoint/v3" xmlns:ns2="303ae73d-8910-4f01-8685-f76cdc2cc7a9" xmlns:ns3="f57ad0ef-a541-4c5a-a6f7-f3d1d2771540" targetNamespace="http://schemas.microsoft.com/office/2006/metadata/properties" ma:root="true" ma:fieldsID="0ad8d7f7efd53f1c3d7f3884c1a0ab14" ns1:_="" ns2:_="" ns3:_="">
    <xsd:import namespace="http://schemas.microsoft.com/sharepoint/v3"/>
    <xsd:import namespace="303ae73d-8910-4f01-8685-f76cdc2cc7a9"/>
    <xsd:import namespace="f57ad0ef-a541-4c5a-a6f7-f3d1d277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_Flow_SignoffStatus" minOccurs="0"/>
                <xsd:element ref="ns2:Descrip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ae73d-8910-4f01-8685-f76cdc2cc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Description" ma:index="23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ad0ef-a541-4c5a-a6f7-f3d1d277154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0278004-62f8-4b0a-b958-bcba54b8ff68}" ma:internalName="TaxCatchAll" ma:showField="CatchAllData" ma:web="f57ad0ef-a541-4c5a-a6f7-f3d1d2771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7B2B3C-3771-4336-9996-71522D7F7B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D11C8B-B5F1-4251-A798-1FF3983F5C4F}">
  <ds:schemaRefs>
    <ds:schemaRef ds:uri="http://purl.org/dc/elements/1.1/"/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dcmitype/"/>
    <ds:schemaRef ds:uri="http://schemas.microsoft.com/office/infopath/2007/PartnerControls"/>
    <ds:schemaRef ds:uri="303ae73d-8910-4f01-8685-f76cdc2cc7a9"/>
    <ds:schemaRef ds:uri="http://schemas.openxmlformats.org/package/2006/metadata/core-properties"/>
    <ds:schemaRef ds:uri="f57ad0ef-a541-4c5a-a6f7-f3d1d277154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22F63A-9260-4E0F-A044-734FC50034D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303ae73d-8910-4f01-8685-f76cdc2cc7a9"/>
    <ds:schemaRef ds:uri="f57ad0ef-a541-4c5a-a6f7-f3d1d277154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2034</Words>
  <Application>Microsoft Office PowerPoint</Application>
  <PresentationFormat>Widescreen</PresentationFormat>
  <Paragraphs>321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Alice</vt:lpstr>
      <vt:lpstr>Arial</vt:lpstr>
      <vt:lpstr>Arial,Sans-Serif</vt:lpstr>
      <vt:lpstr>Calibri</vt:lpstr>
      <vt:lpstr>Segoe UI</vt:lpstr>
      <vt:lpstr>Sofia Pro Black</vt:lpstr>
      <vt:lpstr>Sofia Pro Semi Bold</vt:lpstr>
      <vt:lpstr>Office Theme</vt:lpstr>
      <vt:lpstr>HETS Horizontal Thrust  Structure CDR</vt:lpstr>
      <vt:lpstr>PowerPoint Presentation</vt:lpstr>
      <vt:lpstr>PowerPoint Presentation</vt:lpstr>
      <vt:lpstr>PowerPoint Presentation</vt:lpstr>
      <vt:lpstr>PowerPoint Presentation</vt:lpstr>
      <vt:lpstr>System Overview</vt:lpstr>
      <vt:lpstr>System Overview: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Ground 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Al-Mahrouqi, Mohammed S</cp:lastModifiedBy>
  <cp:revision>4</cp:revision>
  <dcterms:created xsi:type="dcterms:W3CDTF">2023-08-31T18:10:00Z</dcterms:created>
  <dcterms:modified xsi:type="dcterms:W3CDTF">2025-11-29T22:30:45Z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0x0101000550221423A68348B0AAE66A295B888F</vt:lpwstr>
  </property>
  <property fmtid="{D5CDD505-2E9C-101B-9397-08002B2CF9AE}" pid="3" name="MediaServiceImageTags">
    <vt:lpwstr/>
  </property>
</Properties>
</file>